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326"/>
  <workbookPr defaultThemeVersion="166925"/>
  <mc:AlternateContent xmlns:mc="http://schemas.openxmlformats.org/markup-compatibility/2006">
    <mc:Choice Requires="x15">
      <x15ac:absPath xmlns:x15ac="http://schemas.microsoft.com/office/spreadsheetml/2010/11/ac" url="https://jsheld-my.sharepoint.com/personal/amber_beridon_jsheld_com/Documents/"/>
    </mc:Choice>
  </mc:AlternateContent>
  <xr:revisionPtr revIDLastSave="0" documentId="8_{D29F466D-C4AE-46ED-A508-84FE92D0F859}" xr6:coauthVersionLast="47" xr6:coauthVersionMax="47" xr10:uidLastSave="{00000000-0000-0000-0000-000000000000}"/>
  <bookViews>
    <workbookView xWindow="-120" yWindow="-120" windowWidth="29040" windowHeight="15720" xr2:uid="{00000000-000D-0000-FFFF-FFFF00000000}"/>
  </bookViews>
  <sheets>
    <sheet name="Sign In Sheet" sheetId="2" r:id="rId1"/>
  </sheets>
  <definedNames>
    <definedName name="_xlnm._FilterDatabase" localSheetId="0" hidden="1">'Sign In Sheet'!$A$5:$C$2557</definedName>
    <definedName name="_xlnm.Print_Titles" localSheetId="0">'Sign In Sheet'!$1:$4</definedName>
  </definedName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calcFeatures>
    </ext>
  </extLst>
</workbook>
</file>

<file path=xl/calcChain.xml><?xml version="1.0" encoding="utf-8"?>
<calcChain xmlns="http://schemas.openxmlformats.org/spreadsheetml/2006/main">
  <c r="B1551" i="2" l="1"/>
  <c r="A1551" i="2"/>
</calcChain>
</file>

<file path=xl/sharedStrings.xml><?xml version="1.0" encoding="utf-8"?>
<sst xmlns="http://schemas.openxmlformats.org/spreadsheetml/2006/main" count="3490" uniqueCount="3395">
  <si>
    <t>Firm</t>
  </si>
  <si>
    <t>Date of Joining Protocol / Notes</t>
  </si>
  <si>
    <t>Joinder Qualfications</t>
  </si>
  <si>
    <t>Citigroup Global Markets Inc. (“Smith Barney”)*
*See specific qualifications regarding this firm’s Broker Protocol joinder in the attached Master List of Protocol Members with Joinder Qualifications</t>
  </si>
  <si>
    <t>Founding Member
Withdrew as Member
(effective January 8, 2018)</t>
  </si>
  <si>
    <t>Merrill Lynch, Pierce, Fenner &amp; Smith Incorporated* 
*See specific qualifications regarding this firm’s Broker Protocol joinder in the attached Master List of Protocol Members with Joinder Qualifications</t>
  </si>
  <si>
    <t>Founding Member</t>
  </si>
  <si>
    <t xml:space="preserve">
12/22/2015</t>
  </si>
  <si>
    <t>UBS Financial Services Inc.</t>
  </si>
  <si>
    <t>Founding Member
Withdrew as Member
(effective 12/1/17)</t>
  </si>
  <si>
    <t>Stephens Inc.
*See specific qualifications regarding this firm’s Broker Protocol joinder in the attached Master List of Protocol Members with Joinder Qualifications</t>
  </si>
  <si>
    <t>August 19, 2004
Joinder Qualifications added
August 5, 2024</t>
  </si>
  <si>
    <t>UBS International Inc.</t>
  </si>
  <si>
    <t>Wells Fargo Clearing Services, LLC
(f/k/a Wells Fargo Advisors, LLC)
(f/k/a Wachovia Securities, LLC)
(d/b/a Wells Fargo Advisors)
*See specific qualifications regarding this firm’s Broker Protocol joinder in the attached Master List of Protocol Members with Joinder Qualifications</t>
  </si>
  <si>
    <t>January 10, 2006
Firm name changed to Wells Fargo Advisors, LLC
(May 1, 2009)
Firm name changed to Wells Fargo Clearing Services, LLC
(November 11, 2016)
Contact information updated
(March 6, 2018)
Joinder Qualification added
(June 30, 2026)</t>
  </si>
  <si>
    <t>Wells Fargo Advisors Financial Network, LLC 
d/b/a Wells Fargo Advisors
(f/k/a Wachovia Securities Financial Network, LLC)</t>
  </si>
  <si>
    <t>January 10, 2006
Firm name changed to Wells Fargo Advisors Financial Network, LLC
(May 1, 2009)
Firm name updated
(June 30, 2026)
Joinder Qualification added
(June 30, 2026)</t>
  </si>
  <si>
    <t>Smith Hayes Financial Services, Corp.</t>
  </si>
  <si>
    <t>April 19, 2006
Contact updated 9/9/15</t>
  </si>
  <si>
    <t>Davenport &amp; Company LLC</t>
  </si>
  <si>
    <t>Raymond James &amp; Associates, Inc.</t>
  </si>
  <si>
    <t>7/31/2006
Firm contact amended 9/22/2020</t>
  </si>
  <si>
    <t>CoreStates Capital Advisors, LLC</t>
  </si>
  <si>
    <t>September 12, 2013
Withdrew as Member 
(Effective July 25, 2013)</t>
  </si>
  <si>
    <t>Managed Account Services, LLC</t>
  </si>
  <si>
    <t>Mill Creek Capital Advisors, LLC</t>
  </si>
  <si>
    <t>October 19, 2006 – Withdrew as Member (Notice Provided November 28, 2008)</t>
  </si>
  <si>
    <t>Morgan Stanley &amp; Co. Incorporated</t>
  </si>
  <si>
    <t>October 6, 2006 – Withdrew as Member (Notice Provided June 1, 2009)</t>
  </si>
  <si>
    <t>CAPTRUST Financial Advisors</t>
  </si>
  <si>
    <t>11/14/2006 - Withdrew as Member (Notice Provided July 24, 2015)</t>
  </si>
  <si>
    <t>Cutter and Company, Inc.</t>
  </si>
  <si>
    <t>TD Wealth Management Services, Inc.
(formerly Commerce Capital Markets, Inc.)</t>
  </si>
  <si>
    <t>Retirement &amp; Investment Group, LLC</t>
  </si>
  <si>
    <t>Lebenthal &amp; Co., LLC
f/k/a Alexandra &amp; James Co.</t>
  </si>
  <si>
    <t>January 30, 2007
Contact information updated 10/13/15</t>
  </si>
  <si>
    <t>MICG Investment Management</t>
  </si>
  <si>
    <t>Telemus Investment Brokers, LLC</t>
  </si>
  <si>
    <t>February 14, 2007
Contact no longer with the firm 8/18/16;
Firm terminated as a broker-dealer (notified 9/18/17)</t>
  </si>
  <si>
    <t>Jefferies LLC (successor in interest to Jefferies &amp; Co.) f/k/a Jefferies &amp; Company, Inc.</t>
  </si>
  <si>
    <t>A.G. Edwards &amp; Sons, Inc.  </t>
  </si>
  <si>
    <t>Cambridge Investment Research Advisors </t>
  </si>
  <si>
    <t>March 2, 2007
Contact information amended
(effective September 2, 2022)</t>
  </si>
  <si>
    <t>Cambridge Investment Research, Inc.</t>
  </si>
  <si>
    <t>Purshe Kaplan Sterling Investments, Inc. </t>
  </si>
  <si>
    <t>Summit Brokerage Services, Inc.</t>
  </si>
  <si>
    <t>May 3, 2007
Contact information updated 1/11/16
Contact information amended 4/12/2021
Contact information amended 4/22/2025</t>
  </si>
  <si>
    <t>CONCERT Wealth Management, Inc.</t>
  </si>
  <si>
    <t>Cypress Wealth Management, LLC</t>
  </si>
  <si>
    <t>Focus Financial Partners</t>
  </si>
  <si>
    <t>6/20/2007 Withdrew as Member
 (Notice Provided July 17, 2012)</t>
  </si>
  <si>
    <t>Biltmore Capital Advisors, LLC</t>
  </si>
  <si>
    <t>8/22/2007
Withdrew as a member
Effective 1/14/2021</t>
  </si>
  <si>
    <t>Flagstar Advisors, Inc.
f/k/a Signature Securities Group Corp.
*See specific qualifications regarding this firm’s Broker Protocol joinder in the attached Master List of Protocol Members with Joinder Qualifications</t>
  </si>
  <si>
    <t>September 24, 2007
Firm name amended 6/16/2023
Joinder Qualification Letter 
(Effective June 16, 2023)</t>
  </si>
  <si>
    <t>Wheeler Financial, LLC</t>
  </si>
  <si>
    <t>The Retirement Planning Group</t>
  </si>
  <si>
    <t>Constellation Wealth Advisors, LLC</t>
  </si>
  <si>
    <t>Cary Street Partners Financial LLC
(f/k/a Cary Street Partners Holdings, LLC)
*See specific qualifications regarding this firm’s Broker Protocol joinder in the attached Master List of Protocol Members with Joinder Qualifications</t>
  </si>
  <si>
    <t>November 12, 2007
Joinder Qualification Letter
(effective November 30, 2021)
Additional Joinder Qualification Letter
(effective February 9, 2023)</t>
  </si>
  <si>
    <t>Credit Suisse Securities (USA) LLC</t>
  </si>
  <si>
    <t>11/20/2007
Contact information updated 4/2/2019</t>
  </si>
  <si>
    <t>Kovack Securities, Inc.</t>
  </si>
  <si>
    <t>U.S. Fiduciary, Inc.</t>
  </si>
  <si>
    <t>Gurtin Fixed Income Management, LLC 
(formerly WillStar8, LLC)</t>
  </si>
  <si>
    <t>January 22, 2008
Withdrew as Member 
(effective 11/15/2016)</t>
  </si>
  <si>
    <t>Bolton Global Capital Inc. d/b/a Delta Equity Services Corporation</t>
  </si>
  <si>
    <t>Freestone Capital Management, Inc.</t>
  </si>
  <si>
    <t>February 15, 2008- Withdrew as Member (Notice Provided September 1, 2012)</t>
  </si>
  <si>
    <t>Highline Wealth Management LLC</t>
  </si>
  <si>
    <t>March 6, 2008 - Withdrew as Member (Noticed Provided January 29, 2014)</t>
  </si>
  <si>
    <t>Valley Wealth, Inc.</t>
  </si>
  <si>
    <t>Seneca Wealth Strategies, LLC</t>
  </si>
  <si>
    <t>McDonald Partners LLC
f/k/a Thomas McDonald Partners, LLC</t>
  </si>
  <si>
    <t>March 19, 2008
Firm name and contact information updated 
as of 11/22/16
Firm contact amended 
11/10/2020
Contact information amended
'May 3, 2024</t>
  </si>
  <si>
    <t>Folger Nolan Fleming Douglas Incorporated
*See specific qualifications regarding this firm’s Broker Protocol joinder in the attached Master List of Protocol Members with Joinder Qualifications</t>
  </si>
  <si>
    <t>March 28, 2008
Joinder Qualfications added
April 1, 2025</t>
  </si>
  <si>
    <t>HRC Investment Services, Inc.</t>
  </si>
  <si>
    <t>Grove Point Investments, LLC f/k/a H. Beck, Inc.</t>
  </si>
  <si>
    <t>4/2/2008
Contact information updated
2/20/18
Firm and contact information amended 2/27/23
Withdrew as Member
(effective August 16, 2025)</t>
  </si>
  <si>
    <t>SeaCrest Wealth Management, LLC</t>
  </si>
  <si>
    <t>HighTower Securities, LLC 
(formerly United Fiduciary Securities, LLC)</t>
  </si>
  <si>
    <t>April 25, 2008 
(Updated  Oct. 22, 2008)
(Contact information updated 
April 18, 2017)
Withdrew as a member 
(effective 5/24/2019)</t>
  </si>
  <si>
    <t>WealthTrust Consulting Services, LLC</t>
  </si>
  <si>
    <t>NRP Financial, Inc.
NRP Advisors, Inc.</t>
  </si>
  <si>
    <t>5/5/2008 - Withdrew as Member (Notice Provided February 10, 2011)</t>
  </si>
  <si>
    <t>Luminous Capital Holdings, LLC</t>
  </si>
  <si>
    <t>PW Capital LLC doing business as P &amp; W Global Advisors</t>
  </si>
  <si>
    <t>Malaga Cove Capital, LLC</t>
  </si>
  <si>
    <t>D. A. Davidson &amp; Co.</t>
  </si>
  <si>
    <t>May 29, 2008
Contact information amended 2/9/2023</t>
  </si>
  <si>
    <t>Triad Advisors, Inc.</t>
  </si>
  <si>
    <t>Middlecove Capital LLC</t>
  </si>
  <si>
    <t>Oakview Capital Management, L.L.C.</t>
  </si>
  <si>
    <t>United Advisors, LLC</t>
  </si>
  <si>
    <t>NWF Advisory Group, Inc. 
NWF Advisory Services, Inc. 
New World Financial and Insurance Services, Inc.</t>
  </si>
  <si>
    <t>KMS Financial Services, Inc.</t>
  </si>
  <si>
    <t>Allen &amp; Company of Florida, Inc.</t>
  </si>
  <si>
    <t>RBC Capital Markets, LLC 
(f/k/a RBC Capital Markets Corporation)</t>
  </si>
  <si>
    <t>July 1, 2008
Contact information updated February 2, 2018
Firm name amended December 13, 2023</t>
  </si>
  <si>
    <t>Arcus Capital Management, LLC</t>
  </si>
  <si>
    <t>TCM Advisors, LLC</t>
  </si>
  <si>
    <t>Decision Investments, Inc.</t>
  </si>
  <si>
    <t>Copperwynd Financial LLC</t>
  </si>
  <si>
    <t>First Financial Equity Corp.</t>
  </si>
  <si>
    <t>July 28, 2008
Contact information updated
August 10, 2017</t>
  </si>
  <si>
    <t>Capital Insight Partners, LLC</t>
  </si>
  <si>
    <t>8/1/2008
Withdrew as a member 
Effective 1/6/2021</t>
  </si>
  <si>
    <t>Signalpoint Asset Management LLC</t>
  </si>
  <si>
    <t>Stifel Independent Advisors, LLC 
f/k/a Stifel Nicolaus &amp; Company, Incorporated 
Century Securities Associates, Inc.
*See specific qualifications regarding this firm’s Broker Protocol joinder in the attached Master List of Protocol Members with Joinder Qualifications</t>
  </si>
  <si>
    <t>August 7, 2008
Contact information updated
October 18, 2017
Re-Executed Joinder w/ Qualifications added
September 8, 2023 
Firm name changed 
February 5, 2024</t>
  </si>
  <si>
    <t>Courage Partners, LLC</t>
  </si>
  <si>
    <t>Mutual Securities, Inc.</t>
  </si>
  <si>
    <t>Red Triangle, LLC</t>
  </si>
  <si>
    <t>Syntrinsic Investment Counsel, LLC</t>
  </si>
  <si>
    <t>Convergent Wealth Advisors</t>
  </si>
  <si>
    <t>August 20, 2008 - 
Withdrew as Member (Notice provided September 27, 2010</t>
  </si>
  <si>
    <t>Optimum Wealth Management, LLC dba Green Family Wealth Management</t>
  </si>
  <si>
    <t>Sagent Capital, LLC</t>
  </si>
  <si>
    <t>Monarch Capital, Inc.</t>
  </si>
  <si>
    <t>Silver Oak Securities LLC</t>
  </si>
  <si>
    <t>Nelson Roberts Investment Advisors, Inc.</t>
  </si>
  <si>
    <t>9/3/2008
Withdrew as a member
Effective 10/11/2020</t>
  </si>
  <si>
    <t>LPL Financial Corporation*
*See specific qualifications regarding this firm’s Broker Protocol joinder in the attached Master List of Protocol Members with Joinder Qualifications</t>
  </si>
  <si>
    <t>(January 3, 2010)
Additional Joinder Qualifications added
(January 7, 2019)
Contact information amended
(January 7, 2019)
Additional Joinder Qualifications added
(March 7, 2022)
Additional Joinder Qualifications added
(April 14, 2023)
Additional Joinder Qualifications added
(April 16, 2026)</t>
  </si>
  <si>
    <t>September 4, 2008
Joinder Qualifications added
(January 3, 2010)
Additional Joinder Qualifications added
(January 7, 2019)
Contact information amended
(January 7, 2019)
Additional Joinder Qualifications added
(March 7, 2022)
Additional Joinder Qualifications added
(April 14, 2023)
Additional Joinder Qualifications added
(April 16, 2026)</t>
  </si>
  <si>
    <t>First Allied Securities, Inc.</t>
  </si>
  <si>
    <t>September 10, 2008
Contact information amended 1/11/16
Contact information amended 4/12/2021
Contact information amended 4/22/2025</t>
  </si>
  <si>
    <t>Samoset Capital Group LLC</t>
  </si>
  <si>
    <t>Renaissance Financial Corporation</t>
  </si>
  <si>
    <t>RWWM, Inc. doing business as Roseman Wagner Wealth Management</t>
  </si>
  <si>
    <t>Uhlmann Price Securities, LLC</t>
  </si>
  <si>
    <t>ICW Investment Advisors LLC</t>
  </si>
  <si>
    <t>10/8/2008 - Withdrew as Member (Notice Provided November 8, 2010)</t>
  </si>
  <si>
    <t>FMA Advisory, Inc.</t>
  </si>
  <si>
    <t>10/8/2008 - Withdrew as Member (Notice Provided August 4, 2010)</t>
  </si>
  <si>
    <t>BSH Financial Services, LLC</t>
  </si>
  <si>
    <t>White Oak Wealth Advisors, LLC</t>
  </si>
  <si>
    <t>Nutmeg Securities, Ltd.</t>
  </si>
  <si>
    <t>Sterne Agee Financial Services, Inc.</t>
  </si>
  <si>
    <t xml:space="preserve">HighTower Advisors, LLC </t>
  </si>
  <si>
    <t>10/24/2008
(Contact information updated 
April 18, 2017)
Withdrew as a member 
(effective 5/24/2019)</t>
  </si>
  <si>
    <t>Martin Thomas Wealth Management LLC</t>
  </si>
  <si>
    <t>Sterne, Agee &amp; Leach, Inc.</t>
  </si>
  <si>
    <t>Moors &amp; Cabot, Inc. </t>
  </si>
  <si>
    <t>October 28, 2008
Contact information updated May 25, 2023</t>
  </si>
  <si>
    <t>Meeschaert Capital Markets, Inc.</t>
  </si>
  <si>
    <t xml:space="preserve">Delta, L.L.C. </t>
  </si>
  <si>
    <t>Dominick &amp; Dominick LLC</t>
  </si>
  <si>
    <t>Mariner Wealth Advisors, LLC</t>
  </si>
  <si>
    <t>November 11, 2008
Withdrew as Member (effective June 7, 2013)</t>
  </si>
  <si>
    <t>Janney Montgomery Scott LLC
*See specific qualifications regarding this firm’s Broker Protocol joinder in the attached Master List of Protocol Members with Joinder Qualifications</t>
  </si>
  <si>
    <t>November 7, 2008
Re-executed Joinder Agreement  on August 14, 2017 with qualifications
Re-executed Joinder Agreement  on February 11, 2026 with qualifications
Re-executed Joinder Agreement  on August 7, 2026 with qualifications</t>
  </si>
  <si>
    <t xml:space="preserve">November 7, 2008
Re-executed Joinder Agreement  on August 14, 2017 with qualifications
Re-executed Joinder Agreement  on February 11, 2026 with qualifications
Re-executed Joinder Agreement  on August 7, 2026 with qualifications
</t>
  </si>
  <si>
    <t>Stanford Capital Management, LLC</t>
  </si>
  <si>
    <t>Gratus Capital, LLC
f/k/a Gratus Capital Management, LLC</t>
  </si>
  <si>
    <t>November 14, 2008
Re-executed Joinder Agreement on October 10, 2014
Withdrew as a Member
Effective 1/23/2020</t>
  </si>
  <si>
    <t>B. Riley Wealth Management, Inc.
(f/k/a Wunderlich Securities, Inc.)</t>
  </si>
  <si>
    <t>November 14, 2008
Firm name amended
(effective August 1, 2018)
Contact information amended
(3/5/2021)</t>
  </si>
  <si>
    <t>Prospera Financial Services, Inc.
*See specific qualifications regarding this firm’s Broker Protocol joinder in the attached Master List of Protocol Members with Joinder Qualifications</t>
  </si>
  <si>
    <t>November 17, 2008
Contact information amended 1/15/2016
Contact information amended and Joinder qualifications added 4/24/2023</t>
  </si>
  <si>
    <t>Bannerstone Capital Management, LLC</t>
  </si>
  <si>
    <t>Level Paths, LLC</t>
  </si>
  <si>
    <t>Investment Centers of America, Inc.</t>
  </si>
  <si>
    <t>November 25, 2008
Withdrew as Member 
Effective December 18, 2017</t>
  </si>
  <si>
    <t>SII Investments, Inc.</t>
  </si>
  <si>
    <t>National Planning Corporation</t>
  </si>
  <si>
    <t>Anderson &amp; Strudwick</t>
  </si>
  <si>
    <t>City Securities Corporation</t>
  </si>
  <si>
    <t>November 25, 2008
Acquired by Stifel Financial September 2016 
(Notified 12/20/17)
Withdrew as Member Effective February 27, 2018</t>
  </si>
  <si>
    <t>NewEdge Securities, Inc.
(f/k/a Mid Atlantic Capital Corporation)</t>
  </si>
  <si>
    <t>11/25/2008
contact information changed 10/3/16
Firm name and contact info amended
(November 1, 2021)
Contact information amended
(November 2, 2022)</t>
  </si>
  <si>
    <t>Pandolfo Capital LLC (formerly PCapital, LLC)</t>
  </si>
  <si>
    <t>Tampa Asset Management, LLC</t>
  </si>
  <si>
    <t>Fulton Financial Advisors</t>
  </si>
  <si>
    <t>JAG Capital Management, LLC
(Formerly J. A. Glynn &amp; Co.)</t>
  </si>
  <si>
    <t>December 20, 2008
Firm and Contact Information updated January 5, 2023
withdrew from protocol
Effective March 21, 2024</t>
  </si>
  <si>
    <t>Rehmann Capital Advisory Group, LLC </t>
  </si>
  <si>
    <t>December 11, 2008
Withdrew as member  (effective 10/22/16)</t>
  </si>
  <si>
    <t>Main Street Financial Solutions, LLC</t>
  </si>
  <si>
    <t>Richard Brothers, Financial Advisors (Formerly Allegiance Capital, LLC)</t>
  </si>
  <si>
    <t>Sheaff Brock Investment Advisors, LLC</t>
  </si>
  <si>
    <t>December 22, 2008
Withdrew as a member (effective 4/18/24)</t>
  </si>
  <si>
    <t>Fulcrum Securities, Inc.</t>
  </si>
  <si>
    <t xml:space="preserve">Fowler Financial Group, Inc. </t>
  </si>
  <si>
    <t>Avior Wealth Management, LLC
f/k/a Nelson, Van Denburg &amp; Campbell Wealth Management Group, LLC f/k/a Agate Asset Management, LLC</t>
  </si>
  <si>
    <t>January 5, 2009
Firm and contact information amended 
Feburary 19, 2024
Withdrew as Member 
(Effective September 19, 2025)</t>
  </si>
  <si>
    <t>Spire Investment Partners</t>
  </si>
  <si>
    <t>Sanctuary Securities, Inc.
(f/k/a David A. Noyes &amp; Company)
*See specific qualifications regarding this firm’s Broker Protocol joinder in the attached Master List of Protocol Members with Joinder Qualifications</t>
  </si>
  <si>
    <t>1/13/2009
Contact Information Updated and Firm Name Amended 4/29/2020</t>
  </si>
  <si>
    <t>Westminster Financial Securities, Inc.</t>
  </si>
  <si>
    <t>VIMA, LLC</t>
  </si>
  <si>
    <t>Brighton Wealth Management, Inc.</t>
  </si>
  <si>
    <t>January 23, 2009
resubmitted joinder September 17, 2024</t>
  </si>
  <si>
    <t>Winslow, Evans &amp; Crocker, Inc.</t>
  </si>
  <si>
    <t>Advisers Investment Management, Inc.</t>
  </si>
  <si>
    <t>BPU Investment Management Inc.</t>
  </si>
  <si>
    <t>VSR Financial Services, Inc.</t>
  </si>
  <si>
    <t>January 23, 2009
Contact information amended 1/11/16
Contact information amended 4/12/2021</t>
  </si>
  <si>
    <t>Capital Guardian, LLC</t>
  </si>
  <si>
    <t>Thurston, Springer, Miller, Herd &amp; Titak, Inc. </t>
  </si>
  <si>
    <t>January 23, 2009
Contact information amended April 13, 2017</t>
  </si>
  <si>
    <t>Actinver Securities, Inc.</t>
  </si>
  <si>
    <t>1/26/2009
Withdrew as member 
(effective November 17, 2016)</t>
  </si>
  <si>
    <t>PCG Asset Management, LLC </t>
  </si>
  <si>
    <t>Heller Capital Resources</t>
  </si>
  <si>
    <t>Keel Point
(fka Blue Creek Securities, LLC)</t>
  </si>
  <si>
    <t>January 27, 2009
Firm name amended
July 27, 2020</t>
  </si>
  <si>
    <t>Sunbelt Securities</t>
  </si>
  <si>
    <t>Cantella &amp; Co., Inc. </t>
  </si>
  <si>
    <t>Providence Wealth Advisory, LLC</t>
  </si>
  <si>
    <t>MPWA, Inc. dba Mestmaker &amp; Petrey Wealth Advisors</t>
  </si>
  <si>
    <t>Sigma Financial Corporation </t>
  </si>
  <si>
    <t>Hazlett, Burt &amp; Watson, Inc. </t>
  </si>
  <si>
    <t>February 4, 2009
Withdrew as Member
August 6, 2018</t>
  </si>
  <si>
    <t>Saxony Securities, Inc.</t>
  </si>
  <si>
    <t>Nelson, Van Denburg &amp; Campbell Wealth Management Group, LLC f/k/a Campbell Wealth Management Inc.</t>
  </si>
  <si>
    <t>Broadleaf Partners, LLC </t>
  </si>
  <si>
    <t>Capital Investment Advisors, Inc. </t>
  </si>
  <si>
    <t>2/6/2009 - Withdrew as Member (Notice Provided January 31, 2011)</t>
  </si>
  <si>
    <t>Beacon Capital Advisors, Inc. </t>
  </si>
  <si>
    <t>E.K. Riley Investments, LLC </t>
  </si>
  <si>
    <t>Delaware Valley Financial Group, Inc. </t>
  </si>
  <si>
    <t>Oppenheimer &amp; Co. Inc.</t>
  </si>
  <si>
    <t>2/12/2009
Contact information updated as of 8/25/16
Contact information updated as of 2/26/20</t>
  </si>
  <si>
    <t>ClearPath Wealth Management, LLC </t>
  </si>
  <si>
    <t>Anthony M. Bondoch &amp; Associates, LLC </t>
  </si>
  <si>
    <t>EFG, Inc. </t>
  </si>
  <si>
    <t>Callaway Financial Services, Inc. </t>
  </si>
  <si>
    <t>Edge Wealth Management, LLC </t>
  </si>
  <si>
    <t>Parallel Advisors, LLC </t>
  </si>
  <si>
    <t>2/19/2009
Withdrew as a Member 
Effective 5/11/2020</t>
  </si>
  <si>
    <t>Vanderbilt Securities, LLC </t>
  </si>
  <si>
    <t>February 23, 2009
Contact information amended
August 23, 2018</t>
  </si>
  <si>
    <t>Davis Securities LLC </t>
  </si>
  <si>
    <t>March 3, 2009
Updated contact info.  3/17/17</t>
  </si>
  <si>
    <t>Davis Management, LLC
(d/b/a Davis Capital Advisors)</t>
  </si>
  <si>
    <t>March 3, 2009
Withdrew as Member
(Effective 3/17/17)</t>
  </si>
  <si>
    <t>Robinswood Financial LLC </t>
  </si>
  <si>
    <t>James Caird Capital Partners, LLC </t>
  </si>
  <si>
    <t>Alpine Wealth Management LLC </t>
  </si>
  <si>
    <t>Hutchinson Financial, Inc. </t>
  </si>
  <si>
    <t>KFG Enterprises, Inc. and Kentucky Financial Group, Inc. and Private Client Services, LLC</t>
  </si>
  <si>
    <t>Financial Advisers of America, LLC</t>
  </si>
  <si>
    <t>AFA Financial Group, LLC </t>
  </si>
  <si>
    <t>3/9/2009 - Withdrew as Member (Notice Provided June 24, 2010)</t>
  </si>
  <si>
    <t>Next Financial Group, Inc.</t>
  </si>
  <si>
    <t>March 9, 2009
Contact information amended 
October 24, 2023
Withdrew as Member
(effective August 16, 2025)</t>
  </si>
  <si>
    <t xml:space="preserve">Teak Tree Capital Management, LLC (formerly Rogers Wealth Management, LLC) </t>
  </si>
  <si>
    <t>Blue Prairie Group, LLC</t>
  </si>
  <si>
    <t>Biondo Asset Management, LLC</t>
  </si>
  <si>
    <t>March 10, 2009
Withdrew as Member
(effective November 13, 2017)</t>
  </si>
  <si>
    <t>Lara, May &amp; Associates, LLC</t>
  </si>
  <si>
    <t>3/12/2009
Withdrew as Member (Notice Provided November 16, 2015)</t>
  </si>
  <si>
    <t>Sunset Partners Capital Management, LLC</t>
  </si>
  <si>
    <t>Ponte Vedra Financial, LLC</t>
  </si>
  <si>
    <t>James G. Anthony Financial Group, Inc.</t>
  </si>
  <si>
    <t>Morgan Keegan &amp; Company, Inc. </t>
  </si>
  <si>
    <t>Riverstone Wealth Management </t>
  </si>
  <si>
    <t>March 16, 2009
Firm was acquired and is no longer a broker dealer
(effective 3/7/14)</t>
  </si>
  <si>
    <t>RHS Financial LLC</t>
  </si>
  <si>
    <t>White Space Financial LLC</t>
  </si>
  <si>
    <t xml:space="preserve">Capital Investment Group, Inc., Capital Investment Brokerage, Inc. </t>
  </si>
  <si>
    <t>Pacific West Securities, Inc.</t>
  </si>
  <si>
    <t>March 17, 2009 
Withdrew as Member 
(Notice Provided June 21, 2012)</t>
  </si>
  <si>
    <t>Eagle One Investments</t>
  </si>
  <si>
    <t>Integrated Wealth Management, Inc.</t>
  </si>
  <si>
    <t>Benjamin F. Edwards &amp; Co., Inc.</t>
  </si>
  <si>
    <t>3/17/2009
Contact information updated
(January 13, 2026)</t>
  </si>
  <si>
    <t>Elzey Financial Group</t>
  </si>
  <si>
    <t>Starry Financial Group</t>
  </si>
  <si>
    <t>American Money Management, LLC </t>
  </si>
  <si>
    <t>Signature Bank of Arkansas</t>
  </si>
  <si>
    <t>Glickenhaus &amp; Co.</t>
  </si>
  <si>
    <t>DiLauro Financial Services, Inc.</t>
  </si>
  <si>
    <t>The Zick Whitted Taub Group Inc.
f/k/a Zick Whitted Group, Inc. </t>
  </si>
  <si>
    <t>Americap Wealth Management</t>
  </si>
  <si>
    <t>Fintegra, LLC</t>
  </si>
  <si>
    <t>Strategic Portfolio Advisors</t>
  </si>
  <si>
    <t>Guillet Capital Management LLC</t>
  </si>
  <si>
    <t>Sanders Morris Harris Inc. f/k/a SMH Capital Inc.</t>
  </si>
  <si>
    <t>March 25, 2009
Withdrew as Member (effective June 15, 2013)</t>
  </si>
  <si>
    <t>Gamble Jones Investment Counsel</t>
  </si>
  <si>
    <t>Peroff Financial Group</t>
  </si>
  <si>
    <t>Walnut Street Securities, Inc.</t>
  </si>
  <si>
    <t>Tower Square Securities, Inc.</t>
  </si>
  <si>
    <t>SGB and LMC, Inc.</t>
  </si>
  <si>
    <t>Rothschild Investment LLC
f/k/a Rothschild Investment Corporation </t>
  </si>
  <si>
    <t>3/27/2009
Firm name updated 9/9/2025</t>
  </si>
  <si>
    <t>Infinium Investment Advisors, LLC</t>
  </si>
  <si>
    <t>Lexington Wealth Management </t>
  </si>
  <si>
    <t>4/2/2009– Withdrew as Member (Notice Provided December 5, 2011)</t>
  </si>
  <si>
    <t>Kestra Investment Services f/k/a NFP Advisor Services, LLC f/k/a NFP Securities, Inc.
*See specific qualifications regarding this firm’s Broker Protocol joinder in the attached Master List of Protocol Members with Joinder Qualifications</t>
  </si>
  <si>
    <t>April 2, 2009
Firm name and Contact information updated 6/2/16
Joinder Qualifications added
May 18, 2026</t>
  </si>
  <si>
    <t>Plant Investment Services, Inc. </t>
  </si>
  <si>
    <t>AF Advisors, Inc.</t>
  </si>
  <si>
    <t>Woodbury Financial Services, Inc. </t>
  </si>
  <si>
    <t>April 7, 2009
Contact Information Updated
January 5, 2018</t>
  </si>
  <si>
    <t>Smith, Moore and Co. </t>
  </si>
  <si>
    <t>Confidential Management Financial Services, Inc. </t>
  </si>
  <si>
    <t>Confidential Management Planning Services, Inc. </t>
  </si>
  <si>
    <t xml:space="preserve">Fingerlakes Wealth Management, Inc. </t>
  </si>
  <si>
    <t>Exeter Financial, LLC</t>
  </si>
  <si>
    <t xml:space="preserve">Partners Investment Network, Inc. </t>
  </si>
  <si>
    <t>Cresap, Inc.</t>
  </si>
  <si>
    <t>Georgina Asset Management, LLC </t>
  </si>
  <si>
    <t>Riverflow Wealth Management, LLC</t>
  </si>
  <si>
    <t>Retirement Planning Services, Inc. </t>
  </si>
  <si>
    <t>Northland Capital Management, LLC </t>
  </si>
  <si>
    <t>April 21, 2009
Withdrew as Member (Effective May 9, 2016)</t>
  </si>
  <si>
    <t>Wealthcare Capital Management LLC
f/k/a Financeware, Inc.</t>
  </si>
  <si>
    <t>April 24, 2009
Contact information amended 6/9/16</t>
  </si>
  <si>
    <t>ClearRock Capital, LLC </t>
  </si>
  <si>
    <t>Compass Financial Advisors, LLC</t>
  </si>
  <si>
    <t>First Harbor Financial Services, Inc.</t>
  </si>
  <si>
    <t>Zufall Financial Services, LLC</t>
  </si>
  <si>
    <t>Peak Wealth Advisors, Inc. </t>
  </si>
  <si>
    <t>Clearview Investment Partners, LLC</t>
  </si>
  <si>
    <t>Hilltop Securities Inc. f/k/a Southwest Securities, Inc.</t>
  </si>
  <si>
    <t>May 1, 2009
Information amended 9/30/15</t>
  </si>
  <si>
    <t>True North Capital Group, Inc.</t>
  </si>
  <si>
    <t>Western International Securities, Inc.</t>
  </si>
  <si>
    <t>5/1/2009
Withdrew as Member
(effective August 16, 2025)</t>
  </si>
  <si>
    <t>Wedbush Morgan Securities</t>
  </si>
  <si>
    <t xml:space="preserve">Arthur W. Wood Company, Inc. </t>
  </si>
  <si>
    <t xml:space="preserve">WMS Partners, LLC </t>
  </si>
  <si>
    <t>May 8, 2009
Withdrew as Member
(effective October 11, 2021)</t>
  </si>
  <si>
    <t>Crowell, Weedon &amp; Co.</t>
  </si>
  <si>
    <t>Kapp Scanlon Financial Group</t>
  </si>
  <si>
    <t>Watermark Financial Services, Inc.</t>
  </si>
  <si>
    <t>Lake Superior Financial Services, Inc.</t>
  </si>
  <si>
    <t>JJD &amp; Associates, Inc.</t>
  </si>
  <si>
    <t>Compass Capital Management, Inc.</t>
  </si>
  <si>
    <t>American Heritage Securities, Inc.</t>
  </si>
  <si>
    <t>May 12, 2009
Contact information amended 4/26/16</t>
  </si>
  <si>
    <t>EGI Financial, Inc.</t>
  </si>
  <si>
    <t>Shaffer Capital Advisers, LLC
Shaffer Capital, LLC</t>
  </si>
  <si>
    <t>Washington Square Capital Management LLC</t>
  </si>
  <si>
    <t>Integrity Financial Advisors, LLC</t>
  </si>
  <si>
    <t>Microsigma Capital Management, LLC</t>
  </si>
  <si>
    <t>Resource Horizons Group, LLC</t>
  </si>
  <si>
    <t>Winans International, Inc.</t>
  </si>
  <si>
    <t>Wealth Service Team, LLC</t>
  </si>
  <si>
    <t>Champion Forest Financial Advisors</t>
  </si>
  <si>
    <t>Harrison &amp; Company Wealth Management, LLC</t>
  </si>
  <si>
    <t>May 22, 2009
Withdrew as Member (Effective February 15, 2018)</t>
  </si>
  <si>
    <t>Alpha Omega Wealth Management, LLC</t>
  </si>
  <si>
    <t>Avisen Securities, Inc.</t>
  </si>
  <si>
    <t>Stillwater Capital Advisors, LLC</t>
  </si>
  <si>
    <t>Aventura Securities, LLC</t>
  </si>
  <si>
    <t>Chapin Davis, Inc.</t>
  </si>
  <si>
    <t>Capital Strategies Investment Group, LLC</t>
  </si>
  <si>
    <t>6/1/2009
Withdrew as Member 
(Effective August 14, 2025)</t>
  </si>
  <si>
    <t>Morgan Stanley Smith Barney LLC</t>
  </si>
  <si>
    <t>June 1, 2009
Withdrew as Member 
(effective 11/3/2017)</t>
  </si>
  <si>
    <t>McAdams Wright Ragen, Inc.</t>
  </si>
  <si>
    <t>Golden Assets, LLC</t>
  </si>
  <si>
    <t>PWM, LLC</t>
  </si>
  <si>
    <t>Servus Capital Management LLC</t>
  </si>
  <si>
    <t>Extraco Banks</t>
  </si>
  <si>
    <t>June 5, 2009
Contact information amended 1/22/2018</t>
  </si>
  <si>
    <t>The Kerr Mowry Porush Group, LLC</t>
  </si>
  <si>
    <t>DW Advisors LLC dba Daniel Wealth Advisors</t>
  </si>
  <si>
    <t>Liberty Bank 
Liberty Bank Investment Services</t>
  </si>
  <si>
    <t>June 5, 2009
Withdrew as member
(effective June 7, 2021)</t>
  </si>
  <si>
    <t>Grey Owl Capital Management, LLC</t>
  </si>
  <si>
    <t>Polaris Equity Management, Inc.</t>
  </si>
  <si>
    <t>FSC Securities Corporation</t>
  </si>
  <si>
    <t>June 5, 2009
Contact Information Updated
January 5, 2018</t>
  </si>
  <si>
    <t>Osaic Wealth, Inc.
f/k/a Royal Alliance Associates, Inc.</t>
  </si>
  <si>
    <t>June 5, 2009
Contact Information Updated
January 5, 2018
Firm name amended
September 7, 2023</t>
  </si>
  <si>
    <t>SagePoint Financial, Inc.</t>
  </si>
  <si>
    <t>WESPAC Advisors, LLC</t>
  </si>
  <si>
    <t>6/9/2009 - Withdrew as Member (Notice Provided October 16, 2012)</t>
  </si>
  <si>
    <t>Yellowstone Partners LLC</t>
  </si>
  <si>
    <t>June 9, 2009
Withdrew as Member 
(effective 11/16/2016)</t>
  </si>
  <si>
    <t>DeSeranno Corp.</t>
  </si>
  <si>
    <t>Donnelly Steen &amp; Company</t>
  </si>
  <si>
    <t>Luminous Capital, LLC</t>
  </si>
  <si>
    <t>Capital Wealth Partners, LLC</t>
  </si>
  <si>
    <t>Ameriprise Advisor Services, Inc.*
*See specific qualifications regarding this firm’s Broker Protocol joinder in the attached Master List of Protocol Members with Joinder Qualifications</t>
  </si>
  <si>
    <t>June 11, 2009
Contact information updated
November 16, 2017</t>
  </si>
  <si>
    <t>Ameriprise Financial Services, LLC
(f/k/a Ameriprise Financial Services, Inc.)*
*See specific qualifications regarding this firm’s Broker Protocol joinder in the attached Master List of Protocol Members with Joinder Qualifications</t>
  </si>
  <si>
    <t>June 11, 2009
Re-Executed Joinder Agreement on September 24, 2013
Contact information updated
November 16, 2017
Revised and Re-Executed Joinder Agreement
September 12, 2018
Revised and Re-Executed Joinder Agreement / Firm Name Amended
(June 30, 2021)
Revised and Re-Executed Joinder Agreement
May 23, 2022
Joinder Qualification updated
January 5, 2026</t>
  </si>
  <si>
    <t>Financial Principles, LLC</t>
  </si>
  <si>
    <t>Congress Park Capital LLC</t>
  </si>
  <si>
    <t>CONCERT Private Wealth Advisor Solutions LLC</t>
  </si>
  <si>
    <t>6/16/2009 - Withdrew as Member (Notice Provided July 20, 2015)</t>
  </si>
  <si>
    <t>Hancock Securities Group LLC</t>
  </si>
  <si>
    <t>MAM Wealth Management, LLC</t>
  </si>
  <si>
    <t>The Investment Center, Inc.</t>
  </si>
  <si>
    <t>HHG &amp; Company, LLC f/k/a Hynes, Himmelreich, Glennon &amp; Company</t>
  </si>
  <si>
    <t>6/24/2009 - Withdrew as Member (Effective March 25, 2016)</t>
  </si>
  <si>
    <t>LaSalle St. Securities, LLC</t>
  </si>
  <si>
    <t>Ridgeway &amp; Conger, Inc.</t>
  </si>
  <si>
    <t>FinTrust Brokerage Services, LLC
f/k/a Elliott Davis Brokerage Services, LLC
*See specific qualifications regarding this firm’s Broker Protocol joinder in the attached Master List of Protocol Members with Joinder Qualifications</t>
  </si>
  <si>
    <t>6/24/2009
Joinder qualifications added
January 5, 2018
Withdrew as a Member
(effective May 3, 2024)</t>
  </si>
  <si>
    <t>FinTrust Investment Advisory Services, LLC
f/k/a Elliott Davis Investment Advisory Services, LLC
*See specific qualifications regarding this firm’s Broker Protocol joinder in the attached Master List of Protocol Members with Joinder Qualifications</t>
  </si>
  <si>
    <t>Holden Global Financial Consulting, LLC</t>
  </si>
  <si>
    <t>Blossom Wealth Management LLC</t>
  </si>
  <si>
    <t>Glen Eagle Wealth, LLC f/k/a Glen Eagle Advisors, LLC</t>
  </si>
  <si>
    <t>June 30, 2009
Information amended 1/4/16</t>
  </si>
  <si>
    <t>M Advisory Group</t>
  </si>
  <si>
    <t>PKS Advisory Services, LLC</t>
  </si>
  <si>
    <t>Pinnacle Investments, LLC</t>
  </si>
  <si>
    <t>Bridgeway Wealth Services, LLC</t>
  </si>
  <si>
    <t>Chicago Investment Group, LLC</t>
  </si>
  <si>
    <t>Brighton Jones LLC</t>
  </si>
  <si>
    <t>7/17/2009  - Withdrew as Member (Notice Provided November 14, 2011)</t>
  </si>
  <si>
    <t>Westport Resources Investment Services</t>
  </si>
  <si>
    <t>Lanier Asset Management, LLC</t>
  </si>
  <si>
    <t>Palmetto Wealth Management LLC</t>
  </si>
  <si>
    <t>Wilbanks, Smith &amp; Thomas Asset Management, LLC</t>
  </si>
  <si>
    <t>7/20/2009
Withdrew as a member 
(Effective 11/8/2019)
Rejoined May 3, 2023
Withdrew as a member
(Effective 07/01/2023)</t>
  </si>
  <si>
    <t>Yanke Financial, LLC</t>
  </si>
  <si>
    <t>WFG Investments, Inc.</t>
  </si>
  <si>
    <t>Hoxton Financial, Inc.</t>
  </si>
  <si>
    <t>Labrum Wealth Management, LLC
f/k/a Ace Financial Concepts, LLC</t>
  </si>
  <si>
    <t>National Securities Corporation</t>
  </si>
  <si>
    <t>7/23/2009
Contact information amended 8/25/2020</t>
  </si>
  <si>
    <t>Wintrust Investments, LLC</t>
  </si>
  <si>
    <t>7/27/2009
Firm name changed 
(6/12/2019)</t>
  </si>
  <si>
    <t>DeMoss Capital, Inc.</t>
  </si>
  <si>
    <t>BCG Securities, Inc.</t>
  </si>
  <si>
    <t>The Fishel Group, Inc.</t>
  </si>
  <si>
    <t>Diastole Wealth Management, Inc.
Collective Financial Services, LLC</t>
  </si>
  <si>
    <t xml:space="preserve">Integral Investment Advisors, Inc. </t>
  </si>
  <si>
    <t>Three Bridge Wealth Advisors, LLC</t>
  </si>
  <si>
    <t>Fusion Analytics Investment Partners, LLC</t>
  </si>
  <si>
    <t>Celadon Financial Group, LLC</t>
  </si>
  <si>
    <t>Up North Financial, LLC</t>
  </si>
  <si>
    <t>Artience Capital Management, LLC</t>
  </si>
  <si>
    <t>Breakwater Investment Management, LLC</t>
  </si>
  <si>
    <t>August 14, 2009
Withdrew as Member
(Effective August 6, 2021)</t>
  </si>
  <si>
    <t>Dempsey Lord Smith, LLC</t>
  </si>
  <si>
    <t>Precipio Wealth Management, LLC
f/k/a Parrish &amp; Company Private Wealth Management, LLC</t>
  </si>
  <si>
    <t>August 14, 2009
Withdrew as Member
(Effective January 22, 2023)</t>
  </si>
  <si>
    <t>JFS Wealth Advisors, LLC</t>
  </si>
  <si>
    <t>August 14, 2009
Withdrew as Member
(Noticed April 16, 2014)</t>
  </si>
  <si>
    <t>Pillar Wealth Management Co.</t>
  </si>
  <si>
    <t>Capitol Securities Management</t>
  </si>
  <si>
    <t>Garde Capital, Inc.</t>
  </si>
  <si>
    <t>Capital Investment Management Group, Inc. 
dba The Sullivan Group</t>
  </si>
  <si>
    <t>Smith &amp; Howard Wealth Management</t>
  </si>
  <si>
    <t>Deuce Management, LLC</t>
  </si>
  <si>
    <t>Sloan Wealth Management, LLC</t>
  </si>
  <si>
    <t>Chicago Investment Group Advisors, LLC</t>
  </si>
  <si>
    <t>Anlyan &amp; Hively Asset Management</t>
  </si>
  <si>
    <t>Goodrich Asset Management LLC</t>
  </si>
  <si>
    <t>Beacon Pointe Wealth Advisors</t>
  </si>
  <si>
    <t>August 28, 2009
Withdrew as Member
(Effective August 25, 2014)</t>
  </si>
  <si>
    <t>Guardian Capital Advisors, LLC</t>
  </si>
  <si>
    <t>Osaic FA, Inc
f/k/a Lincoln Financial Advisors Corporation*
*See specific qualifications regarding this firm’s Broker Protocol joinder in the attached Master List of Protocol Members with Joinder Qualifications</t>
  </si>
  <si>
    <t>8/31/2009
Contact Information Updated 3/16/2020
(Contact Information Updated 9/17/2021)
Firm name amended 6/21/2024</t>
  </si>
  <si>
    <t>Osaic FS, Inc.
f/k/a Lincoln Financial Securities Corporation</t>
  </si>
  <si>
    <t>Vellum Financial LLC</t>
  </si>
  <si>
    <t>8/31/2009
Withdrew as a Member 
(Effective 6/13/2020)</t>
  </si>
  <si>
    <t>Trustmont Financial Group, Inc.</t>
  </si>
  <si>
    <t>ToTy, Inc.</t>
  </si>
  <si>
    <t xml:space="preserve">ClaraPHI </t>
  </si>
  <si>
    <t>Lovett Financial Advisors, LLC</t>
  </si>
  <si>
    <t>Greystoke Consulting Inc.</t>
  </si>
  <si>
    <t>Landolt Securities, Inc.</t>
  </si>
  <si>
    <t>Greenwich Wealth Management LLC</t>
  </si>
  <si>
    <t>Dignitas, LLC</t>
  </si>
  <si>
    <t>World Equity Group, Inc.</t>
  </si>
  <si>
    <t>New York Wealth Management, LLC</t>
  </si>
  <si>
    <t>M. Griffith Investment Services, Inc.</t>
  </si>
  <si>
    <t>Moneta Group Investment Advisors, LLC</t>
  </si>
  <si>
    <t>Alliant Securities, Inc.</t>
  </si>
  <si>
    <t>Girard Securities, Inc.</t>
  </si>
  <si>
    <t>September 25, 2009
Contact information amended 1/11/16
Contact information amended 4/12/2021</t>
  </si>
  <si>
    <t>Anderson Wealth Management, Inc.</t>
  </si>
  <si>
    <t>Financial Benefit Services Corporation</t>
  </si>
  <si>
    <t>Dogwood Capital Advisors, LLC</t>
  </si>
  <si>
    <t>September 25, 2009 
(Withdrew as Member 
(Notice Provided December 17, 2012)</t>
  </si>
  <si>
    <t>Brewer Investment Group, LLC
Brewer Financial Services, LLC
Brewer Investment Advisors, LLC</t>
  </si>
  <si>
    <t>DP Wealth Management, LLC</t>
  </si>
  <si>
    <t>Iron Capital Advisors, LLC
Iron Capital Securities, LLC</t>
  </si>
  <si>
    <t>Comprehensive Asset Management and Servicing, Inc.
Comprehensive Capital Management</t>
  </si>
  <si>
    <t>Arbor Financial Services, LLC
(f/k/a American National Investment Advisors, LLC)</t>
  </si>
  <si>
    <t>October 2, 2009
Withdrew as Member
(effective May 16, 2022)</t>
  </si>
  <si>
    <t>Eastern Avenue, LLC
f/k/a InterOcean Capital, LLC</t>
  </si>
  <si>
    <t>October 2, 2009
Withdrew as a Member
effective October 13, 2024</t>
  </si>
  <si>
    <t>Philadelphia Investment Partners, LP</t>
  </si>
  <si>
    <t>Mentor Wealth Management, LLC</t>
  </si>
  <si>
    <t>October 8, 2009  
Withdrew as Member 
(Notice Provided March 25, 2013)</t>
  </si>
  <si>
    <t>Kubhera Enterprises, LLC</t>
  </si>
  <si>
    <t>NDWM, LLC 
d/b/a Nerad &amp; Deppe Wealth Management</t>
  </si>
  <si>
    <t>CapGroup Advisors, LLC d/b/a Capital Advisory Group, LLC</t>
  </si>
  <si>
    <t>10/19/2009 - Withdrew as Member (Notice Provided October 16, 2012)</t>
  </si>
  <si>
    <t>Nike Investment Partners, LLC</t>
  </si>
  <si>
    <t>Lifeline Wealth Advisors, Inc.</t>
  </si>
  <si>
    <t>Exos Advisors, LLC
Exos Securities, LLC</t>
  </si>
  <si>
    <t xml:space="preserve">Verity Investments, Inc.
Verity Asset Management </t>
  </si>
  <si>
    <t>Forefront Capital Management, LLC 
(Formerly Forefront Advisory, LLC)</t>
  </si>
  <si>
    <t>Cactus Wealth Adisors, LLC</t>
  </si>
  <si>
    <t>Bounds &amp; Company LLC</t>
  </si>
  <si>
    <t>Summit Creek Capital LLC</t>
  </si>
  <si>
    <t>Buckingham Asset Management, LLC</t>
  </si>
  <si>
    <t>11/12/2009 Withdrew as Member (Notice Provided July 23, 2012)</t>
  </si>
  <si>
    <t>Sage Rutty &amp; Company, Inc.</t>
  </si>
  <si>
    <t>LWealth LLC</t>
  </si>
  <si>
    <t>Lakeview Capital Management LLC</t>
  </si>
  <si>
    <t>First Legacy Securities, LLC</t>
  </si>
  <si>
    <t>Dougherty &amp; Company LLC</t>
  </si>
  <si>
    <t>November 16, 2009
Withdrew as Member
(effective Jan. 1, 2018)</t>
  </si>
  <si>
    <t xml:space="preserve">TPG Advisors LLC 
dba The Phillips Group Advisors </t>
  </si>
  <si>
    <t xml:space="preserve">Aqua Capital Advisors LLC </t>
  </si>
  <si>
    <t xml:space="preserve">Zeit Capital LLC 
dba Zeit Capital </t>
  </si>
  <si>
    <t>Edge Capital Partners, LLC</t>
  </si>
  <si>
    <t>November 20, 2009
Withdrew as a member 
Effective November 16, 2024</t>
  </si>
  <si>
    <t>InvestForLess, LLC</t>
  </si>
  <si>
    <t>Investment &amp; Retirement Solutions LLC</t>
  </si>
  <si>
    <t>Frank Financial, LLC</t>
  </si>
  <si>
    <t>Synergy Investment Group, LLC</t>
  </si>
  <si>
    <t>First Landing Financial, LLC</t>
  </si>
  <si>
    <t>National Asset Management, Inc.</t>
  </si>
  <si>
    <t>12/4/2009
Contact information amended 8/25/2020</t>
  </si>
  <si>
    <t>BFT Financial Group, LLC</t>
  </si>
  <si>
    <t>December 11, 2009
Withdrew as a Member
(Effective May 1, 2024)</t>
  </si>
  <si>
    <t>Signature Financial Management, Inc.</t>
  </si>
  <si>
    <t>December 11, 2009
Withdrew as Member
effective April 1, 2018</t>
  </si>
  <si>
    <t>Madison Financial Group, LLC</t>
  </si>
  <si>
    <t>HonigstockGroup, LLC</t>
  </si>
  <si>
    <t>Collar Capital Management, LLC</t>
  </si>
  <si>
    <t>McGervey Wealth Management, LLC</t>
  </si>
  <si>
    <t>Meridian Wealth Management, LLC</t>
  </si>
  <si>
    <t>Harbor Financial Services, LLC</t>
  </si>
  <si>
    <t>Madison Avenue Securities, Inc.</t>
  </si>
  <si>
    <t xml:space="preserve">Vanguard Capital </t>
  </si>
  <si>
    <t xml:space="preserve">Advanced Financial Strategists, Inc. </t>
  </si>
  <si>
    <t>Bass Investors, LLC</t>
  </si>
  <si>
    <t>William Blair &amp; Company</t>
  </si>
  <si>
    <t>12/21/2009
Contact information updated 12/30/2019</t>
  </si>
  <si>
    <t>Gateway Advisory, LLC</t>
  </si>
  <si>
    <t>McDermott Armati Wealth Strategies LLC</t>
  </si>
  <si>
    <t>Arete Wealth Management LLC</t>
  </si>
  <si>
    <t>Schilbach Capital Strategies, LLC</t>
  </si>
  <si>
    <t>DWM Advisors, LLC</t>
  </si>
  <si>
    <t>Cordant, Inc 
f/k/a Private Wealth Northwest, LLC</t>
  </si>
  <si>
    <t>January 22, 2010
Withdrew as Member 
(effective May 15, 2014)</t>
  </si>
  <si>
    <t>Beverly Hills Wealth Management, LLC</t>
  </si>
  <si>
    <t>Robinson, Tigue, Sponcil &amp; Associates, LLC</t>
  </si>
  <si>
    <t>Biltmore Wealth Management, LLC</t>
  </si>
  <si>
    <t>January 22, 2010
Withdrew as Member (effective June 18, 2013)</t>
  </si>
  <si>
    <t>Peninsula Wealth LLC</t>
  </si>
  <si>
    <t>January 22, 2010
Withdrew as Member 
(effective November 15, 2013)</t>
  </si>
  <si>
    <t>JHJ Financial LLC</t>
  </si>
  <si>
    <t>JHS Capital Advisors, Inc.</t>
  </si>
  <si>
    <t>Korving &amp; Company, LLC</t>
  </si>
  <si>
    <t>Berthel Fisher &amp; Company Financial Services, Inc.</t>
  </si>
  <si>
    <t>Summit Asset Strategies Wealth Management, LLC</t>
  </si>
  <si>
    <t>C-PAS, LLC</t>
  </si>
  <si>
    <t>Affinity Wealth Services, LLC</t>
  </si>
  <si>
    <t>Brown Associates, Inc.</t>
  </si>
  <si>
    <t>Summit Alliance Securities, LLC
Summit Alliance Advisors, LLC</t>
  </si>
  <si>
    <t>Harbor Investment Advisory, LLC</t>
  </si>
  <si>
    <t>Pure Capital Management Limited</t>
  </si>
  <si>
    <t>Investment Professionals, Inc.</t>
  </si>
  <si>
    <t>2/19/2010 -  Withdrew as Member (Notice Provided September 14, 2012)</t>
  </si>
  <si>
    <t>Baldwin Management LLC</t>
  </si>
  <si>
    <t>ChiVest LLC
Meritrust LLC</t>
  </si>
  <si>
    <t>The Kavits/Frey Group, LLC</t>
  </si>
  <si>
    <t>HyLine Wealth Solutions, LLC</t>
  </si>
  <si>
    <t xml:space="preserve">Investment Architects, Inc. 
Resource Investment Architects, Inc. </t>
  </si>
  <si>
    <t>Hardin Capital Partners, LLC</t>
  </si>
  <si>
    <t xml:space="preserve">Certified Advisory Corp. </t>
  </si>
  <si>
    <t>2/26/2010
Withdrew as a member 
Effective 10/24/2020</t>
  </si>
  <si>
    <t>TransAm Securities, Inc.</t>
  </si>
  <si>
    <t>JEF Financial Advisors, LLC</t>
  </si>
  <si>
    <t>Fisette Financial Services, LLC</t>
  </si>
  <si>
    <t>Peachtree Wealth Management, LLC</t>
  </si>
  <si>
    <t>C.B. Investment Services LLC</t>
  </si>
  <si>
    <t>Advocate Asset Management, LLC</t>
  </si>
  <si>
    <t>3/2/2010 Withdrew as Member (Notice Provided February 16, 2016)</t>
  </si>
  <si>
    <t>Glenmore Advisors, LLC</t>
  </si>
  <si>
    <t>March 2, 2010
Withdrew as a Member
Effective November 16, 2024</t>
  </si>
  <si>
    <t>Mt. Eden Investment Advisors, LLC</t>
  </si>
  <si>
    <t>3/8/2010 Withdrew as Member (Notice Provided May 24, 2011)</t>
  </si>
  <si>
    <t>Merion Wealth Partners, LLC, 
(Formerly Medallion Wealth Advisors, LLC and Northstar Wealth Advisors, LLC)</t>
  </si>
  <si>
    <t>Arete Wealth Advisors, LLC</t>
  </si>
  <si>
    <t>Ataraxis Financial, LLC</t>
  </si>
  <si>
    <t>Centennial Securities Company LLC</t>
  </si>
  <si>
    <t>3/12/2010
Contact information amended 07/07/2025</t>
  </si>
  <si>
    <t>Frontier Wealth Management, LLC</t>
  </si>
  <si>
    <t>3/12/2010
Withdrew as a member
Effective 1/22/2021</t>
  </si>
  <si>
    <t>Medich, Brienza &amp; Associates, LLC</t>
  </si>
  <si>
    <t>NWAM, LLC dba Northwest Asset Management</t>
  </si>
  <si>
    <t xml:space="preserve">Waddell &amp; Reed, Inc. </t>
  </si>
  <si>
    <t>March 12, 2010
Contact information amended 
(November 26, 2018)
Contact information amended
(April 10, 2021)</t>
  </si>
  <si>
    <t>Thomas Financial Associates Inc.</t>
  </si>
  <si>
    <t>Center Street Wealth Strategies, LLC</t>
  </si>
  <si>
    <t>Client First Financial Services, LLC</t>
  </si>
  <si>
    <t>Ensemble Financial Services</t>
  </si>
  <si>
    <t xml:space="preserve">Fitch Wealth Management Group, L.L.C. </t>
  </si>
  <si>
    <t>Family Office Group LLC</t>
  </si>
  <si>
    <t>TriCor Financial, LLC</t>
  </si>
  <si>
    <t xml:space="preserve">QA3 Financial Corp. </t>
  </si>
  <si>
    <t>Denali Wealth Management, Inc.</t>
  </si>
  <si>
    <t>Dynamic Wealth Advisors</t>
  </si>
  <si>
    <t>Sequoia Wealth Management Group LLC</t>
  </si>
  <si>
    <t>First Citizens Bank</t>
  </si>
  <si>
    <t>4/14/2010 - Withdrew from Protocol on 6/30/11</t>
  </si>
  <si>
    <t>Pacific West Financial Consultants, Inc.</t>
  </si>
  <si>
    <t>4/23/2010 - Withdrew as Member (Notice Provided June 21, 2012)</t>
  </si>
  <si>
    <t>Viceroy Consulting LLC
Viceroy Private Wealth LLC</t>
  </si>
  <si>
    <t xml:space="preserve">Financial Insights, Inc. </t>
  </si>
  <si>
    <t>4/23/2010
contact information updated 9/6/17</t>
  </si>
  <si>
    <t>TLA Capital Management, LLC</t>
  </si>
  <si>
    <t xml:space="preserve">SF Sentry Securities, Inc. </t>
  </si>
  <si>
    <t>Acela Capital Management, LLC</t>
  </si>
  <si>
    <t>Kenilworth Asset Management, LLC</t>
  </si>
  <si>
    <t>Spyglass Securities, LLC</t>
  </si>
  <si>
    <t>Roush Investments, LLC</t>
  </si>
  <si>
    <t>Hausinger Financial, LLC</t>
  </si>
  <si>
    <t>Wealth Management Network, LLC</t>
  </si>
  <si>
    <t>Brookstone Securities, Inc.</t>
  </si>
  <si>
    <t>Sica Wealth Management, LLC f/k/a/ Gore Mountain Advisors, LLC</t>
  </si>
  <si>
    <t>Roth Financial Partners, LLC</t>
  </si>
  <si>
    <t>Beacon Pointe Advisors</t>
  </si>
  <si>
    <t>May 14, 2010
Withdrew as Member 
(Effective August 25, 2014)</t>
  </si>
  <si>
    <t>Master Structured Alternative Asset Related Strategies, LLC dba M-STAARS
(formerly ArcLight Asset Management, LLC)</t>
  </si>
  <si>
    <t xml:space="preserve">Dynasty Financial Partners, LLC </t>
  </si>
  <si>
    <t xml:space="preserve">Tortuga Wealth Management, Inc. </t>
  </si>
  <si>
    <t xml:space="preserve">Cetera Advisor Networks LLC
f/k/a Financial Network Investment Corporation
*See specific qualifications regarding this firm’s Broker Protocol joinder in the attached Master List of Protocol Members with Joinder Qualifications  </t>
  </si>
  <si>
    <t>May 14, 2010
Contact information amended 4/12/2021
Contact information amended 4/22/2025</t>
  </si>
  <si>
    <t xml:space="preserve">Cetera Advisors LLC
f/k/a Multi-Financial Securities Corporation </t>
  </si>
  <si>
    <t>May 14, 2010
Contact information amended 1/11/16
Contact information amended 4/12/2021</t>
  </si>
  <si>
    <t>Prestige Capital Advisors, LLC</t>
  </si>
  <si>
    <t>HBA Advisers, LLC dba Haybel, Biel &amp; Associates</t>
  </si>
  <si>
    <t>Insight Wealth Partners, LLC</t>
  </si>
  <si>
    <t>May 19, 2010
Contact information updated 
October 18, 2017</t>
  </si>
  <si>
    <t>Palladium Partners, LLC</t>
  </si>
  <si>
    <t>May 20, 2010
Withdrew as Member
(effective August 11, 2022)</t>
  </si>
  <si>
    <t>Leonard Securities, Inc.</t>
  </si>
  <si>
    <t>May 20, 2010
Withdrew as Member
 (Effective March 9, 2015)</t>
  </si>
  <si>
    <t>Sigma Investment Counselors</t>
  </si>
  <si>
    <t>May 20, 2010 Withdrew as Member (Notice Provided July 23, 2012)</t>
  </si>
  <si>
    <t>Anchor Investment management, LLC</t>
  </si>
  <si>
    <t>Leerink Swann, LLC</t>
  </si>
  <si>
    <t>Valentine Investments, LLC f/k/a Albright Wealth Management, LLC</t>
  </si>
  <si>
    <t>TDC Advisors, Inc</t>
  </si>
  <si>
    <t>Fieldpoint Private Bank &amp; Trust</t>
  </si>
  <si>
    <t>Glovista Investments LLC</t>
  </si>
  <si>
    <t>June 2, 2010
Contact information updated
July 19, 2018</t>
  </si>
  <si>
    <t>Tamar Securities LLC</t>
  </si>
  <si>
    <t>June 3, 2010
Withdrew as Member
September 14, 2018</t>
  </si>
  <si>
    <t>Maine Asset Management, LLC</t>
  </si>
  <si>
    <t>PRIME Financial Services, Inc.</t>
  </si>
  <si>
    <t>Hatton Consulting, Inc.</t>
  </si>
  <si>
    <t>Advisory Services Network, LLC</t>
  </si>
  <si>
    <t>Partnervest Advisory Services, LLC</t>
  </si>
  <si>
    <t>6/17/2010
Withdrew as a member
12/3/2020</t>
  </si>
  <si>
    <t>Atlanta Wealth Partners, LLC</t>
  </si>
  <si>
    <t>TWS Financial, LLC</t>
  </si>
  <si>
    <t>Sanctuary Wealth Services LLC</t>
  </si>
  <si>
    <t xml:space="preserve">Wolfson Wealth Management </t>
  </si>
  <si>
    <t>Savant Capital Management</t>
  </si>
  <si>
    <t>6/21/2010 - Withdrew as Member (Notice Provided May 1, 2012)</t>
  </si>
  <si>
    <t>Colony Park Financial Services, LLC</t>
  </si>
  <si>
    <t>Professional Financial Management, Inc.</t>
  </si>
  <si>
    <t>Saxon Financial Group</t>
  </si>
  <si>
    <t>Quad-Cities Investmant Group, LLC</t>
  </si>
  <si>
    <t>Waycross Investment Management Company</t>
  </si>
  <si>
    <t>Vere Asset Management Inc.</t>
  </si>
  <si>
    <t>EVIM LLC dba Edward Vance Investment Management</t>
  </si>
  <si>
    <t>Scenic Wealth Management LLC</t>
  </si>
  <si>
    <t>O'Dell Jarvis Mandell LLC</t>
  </si>
  <si>
    <t xml:space="preserve">July 8, 2010
Withdrew as Member 
(Effective June 24, 2013) </t>
  </si>
  <si>
    <t>KC Asset Management, Inc.d/b/a Kagan Cocozza Asset Management</t>
  </si>
  <si>
    <t>Umpqua Investments, Inc</t>
  </si>
  <si>
    <t>7/13/2010
Withdrew as a Member 
(Effective 9/27/2020)</t>
  </si>
  <si>
    <t>TWM Group LLC d/b/a Tower Financial</t>
  </si>
  <si>
    <t>B.C. Ziegler and Company</t>
  </si>
  <si>
    <t>Retirement Wealth Strategies, LLC</t>
  </si>
  <si>
    <t>Pure Wealth Management, Inc.</t>
  </si>
  <si>
    <t>Capital Management Partners, LLC</t>
  </si>
  <si>
    <t>Arsenal Investment Advisors, LLC</t>
  </si>
  <si>
    <t>Grand Strategy Capital LLC</t>
  </si>
  <si>
    <t>LTC Financial Services, Ltd.</t>
  </si>
  <si>
    <t xml:space="preserve">The Driscoll Group Inc. </t>
  </si>
  <si>
    <t>Cascade Financial Management Inc.</t>
  </si>
  <si>
    <t>Thomas Investment Management</t>
  </si>
  <si>
    <t>Nova Financial LLC</t>
  </si>
  <si>
    <t xml:space="preserve">Signature Estate and Investment Advisors, LLC (“SEIA”) </t>
  </si>
  <si>
    <t>Investment Partners Of Acadiana</t>
  </si>
  <si>
    <t>Landvik Financial</t>
  </si>
  <si>
    <t>Cambridge Wealth Management, LLC</t>
  </si>
  <si>
    <t>Nationwide Planning Associates, Inc.</t>
  </si>
  <si>
    <t>August 11, 2010
Contact Information Amended 11/24/15</t>
  </si>
  <si>
    <t>NPA Financial Services, Inc</t>
  </si>
  <si>
    <t>Questis Advisor Partners, LLC</t>
  </si>
  <si>
    <t>Sanner Financial Services</t>
  </si>
  <si>
    <t>The ETF Store, Inc.</t>
  </si>
  <si>
    <t>Trend Modus Capital Management LLC</t>
  </si>
  <si>
    <t>PrimeSolutions Securities, Inc</t>
  </si>
  <si>
    <t>BB&amp;T Securities, LLC, f/k/a Scott &amp; Stringfellow, LLC*
*See specific qualifications regarding this firm’s Broker Protocol joinder in the attached Master List of Protocol Members with Joinder Qualifications</t>
  </si>
  <si>
    <t>August 24, 2010
Re-executed Joinder Agreement on November 11, 2013 and December 19, 2017</t>
  </si>
  <si>
    <t>August 24, 2010
Re-executed Joinder Agreement on November 11, 2013 and December 19, 2018</t>
  </si>
  <si>
    <t>Southwest Ohio Investment Advisory, LLC</t>
  </si>
  <si>
    <t>Generation Capital Management LLC</t>
  </si>
  <si>
    <t>McLean Asset Management Corporation</t>
  </si>
  <si>
    <t>August 27, 2010
Withdrew as member
(effective 1/22/17)</t>
  </si>
  <si>
    <t>Vantage Investment Advisors, LLC</t>
  </si>
  <si>
    <t>Krilogy Financial
*See specific qualifications regarding this firm’s Broker Protocol joinder in the attached Master List of Protocol Members with Joinder Qualifications</t>
  </si>
  <si>
    <t>9/2/2010
Withdrew as Member (Notice Provided May 10, 2021)
Rejoined December 13, 2023
Joinder qualifications added 4/10/24</t>
  </si>
  <si>
    <t>Level Four Advisory Services, LLC</t>
  </si>
  <si>
    <t>9/7/2010
Contact information amended 4/24/2019</t>
  </si>
  <si>
    <t>Vector Wealth Management, LLC</t>
  </si>
  <si>
    <t>9/9/2010 Withdrew as Member (Notice Provided November 6, 2011)</t>
  </si>
  <si>
    <t>TAG Securities, Inc.</t>
  </si>
  <si>
    <t>CenTrust Wealth Management, Inc.</t>
  </si>
  <si>
    <t>Sapient Private Wealth Management Services, LLC 
f/k/a Sapient Private Wealth Management, LLC</t>
  </si>
  <si>
    <t>September 22, 2010
Re-executed Joinder Agreement on December 19, 2013
Withdrew as Member
(effective September 4, 2021)</t>
  </si>
  <si>
    <t>UMB Financial Services, Inc.</t>
  </si>
  <si>
    <t>9/22/2010 (Withdrew as Member (Notice Provided December 24, 2012)</t>
  </si>
  <si>
    <t>Southland Equity Partners</t>
  </si>
  <si>
    <t xml:space="preserve">Crossroads Wealth Services LLC </t>
  </si>
  <si>
    <t>Whitener Capital Management, Inc.</t>
  </si>
  <si>
    <t>U.S. Capital Advisors
USCA RIA LLC
USCA Securities LLC</t>
  </si>
  <si>
    <t>Danversbank Private Wealth Group</t>
  </si>
  <si>
    <t>HA&amp;W Wealth Management, LLC</t>
  </si>
  <si>
    <t>September 29, 2010
Withdrew as Member 
(effective March 26, 2014)</t>
  </si>
  <si>
    <t>Cadence Wealth Management LLC</t>
  </si>
  <si>
    <t>AllSquare Wealth Management, LLC</t>
  </si>
  <si>
    <t>Morin Private Client Group, LLC</t>
  </si>
  <si>
    <t>Retirement Design &amp; Management, Inc.</t>
  </si>
  <si>
    <t>10/1/2010 - Withdrew as Member (Notice Provided March 29, 2011)</t>
  </si>
  <si>
    <t>RDM Investment Services, Inc.</t>
  </si>
  <si>
    <t>Mesirow Financial Private Client (MFPC)</t>
  </si>
  <si>
    <t>10/1/2010 - Withdrew as Member (Notice Provided May 2, 2012)</t>
  </si>
  <si>
    <t>Royal Advisors, LLC</t>
  </si>
  <si>
    <t>Royal Securities Company</t>
  </si>
  <si>
    <t>BWA LLC dba Bucher Wealth Advisors</t>
  </si>
  <si>
    <t>Gill Capital Partners, Inc.</t>
  </si>
  <si>
    <t>Select Portfolio Management, Inc.</t>
  </si>
  <si>
    <t>10/6/2010
Withdrew as Member
(Effective July 5, 2026)</t>
  </si>
  <si>
    <t>Select Money Management, Inc.</t>
  </si>
  <si>
    <t>Securities Equity Group</t>
  </si>
  <si>
    <t>SCF Securities, Inc. 
SCF Investment Advisors, Inc.</t>
  </si>
  <si>
    <t>10/7/2010
Withdrew as Member
(effective August 16, 2025)</t>
  </si>
  <si>
    <t>Live Oak Wealth Advisory Group LLC dba Jobes Solo Investment Group
f/k/a Jobes Solo Investment Group</t>
  </si>
  <si>
    <t>Pactolus Holdings, LLC</t>
  </si>
  <si>
    <t>MWH Advisers LLC</t>
  </si>
  <si>
    <t>ITA Financial Services Inc.</t>
  </si>
  <si>
    <t xml:space="preserve">TAE Capital Management, LLC </t>
  </si>
  <si>
    <t>WRP Investments, Inc.</t>
  </si>
  <si>
    <t>North Nassau Advisors, LLC</t>
  </si>
  <si>
    <t>Juncture Wealth Strategies, LLC</t>
  </si>
  <si>
    <t>10/27/2010
Contact information updated 8/21/2019</t>
  </si>
  <si>
    <t xml:space="preserve">Adele Financial Services, LLC </t>
  </si>
  <si>
    <t>Asset Management Strategies, Inc.</t>
  </si>
  <si>
    <t>Bryant Investment Management Group, LLC</t>
  </si>
  <si>
    <t>WBB Securities, LLC</t>
  </si>
  <si>
    <t xml:space="preserve">Sage Stone Wealth Management LLC d/b/a King &amp; Co. Investment Counsel LLC </t>
  </si>
  <si>
    <t>November 3, 2010
Withdrew as a Member 
Effective August 27, 2023</t>
  </si>
  <si>
    <t>CFMV Global Wealth Advisors LLC d/b/a Victus Capital Wealth</t>
  </si>
  <si>
    <t>Holderness Investments Company</t>
  </si>
  <si>
    <t>Kestra Private Wealth Services, LLC f/k/a Washington Wealth Management, LLC</t>
  </si>
  <si>
    <t>November 5, 2010
Firm name and Contact information updated 6/2/16</t>
  </si>
  <si>
    <t>Aureuseed Wealth management, LLC</t>
  </si>
  <si>
    <t xml:space="preserve">The Weston Banks Company, LLC </t>
  </si>
  <si>
    <t>Processus Wealth &amp; Capital Management, LLC</t>
  </si>
  <si>
    <t>Transamerica Financial Advisors, Inc.</t>
  </si>
  <si>
    <t>December 1, 2010
Withdrew as Member
(effective August 10, 2021)</t>
  </si>
  <si>
    <t>Hudson Capital Management LLC d/b/a
Regency Wealth Management</t>
  </si>
  <si>
    <t>12/13/2010
Firm name and Contact information updated 9/14/21</t>
  </si>
  <si>
    <t>Tehrani Wealth Management, LLC</t>
  </si>
  <si>
    <t>AMS Advisors, LLC</t>
  </si>
  <si>
    <t>Capital Financial Group, LLC</t>
  </si>
  <si>
    <t>Efficient Market Advisors, LLC</t>
  </si>
  <si>
    <t>Goldey Capital LLC</t>
  </si>
  <si>
    <t>GoTo-Financial, Inc.</t>
  </si>
  <si>
    <t>Cobblestone Capital Advisors, LLC</t>
  </si>
  <si>
    <t>Packerland Brokerage Services</t>
  </si>
  <si>
    <t>January 4, 2011 - Withdrew as Member (Notice Provided April 19, 2011)</t>
  </si>
  <si>
    <t>CPCM, LLC</t>
  </si>
  <si>
    <t>CMC Advisers, LLC</t>
  </si>
  <si>
    <t>Rappaport Reiches Capital Management, LLC</t>
  </si>
  <si>
    <t>1/7/2011
Withdrew as Member
(Effective August 1, 2025)</t>
  </si>
  <si>
    <t>Means Investment Co., Inc.</t>
  </si>
  <si>
    <t xml:space="preserve">J.P. Turner &amp; Company, L.L.C. </t>
  </si>
  <si>
    <t>January 10, 2011
Contact information amended 1/11/16
Contact information amended 4/12/2021</t>
  </si>
  <si>
    <t>Mullins Investment Services, LLC</t>
  </si>
  <si>
    <t>Storehouse Wealth Management, LLC</t>
  </si>
  <si>
    <t>Altium Wealth Management, LLC</t>
  </si>
  <si>
    <t>1/17/2011
Withdrew as a Member 
(Effective November 25, 2019)</t>
  </si>
  <si>
    <t>Connor Capital Management, LLC</t>
  </si>
  <si>
    <t>Bedrock Wealth Management, LLC</t>
  </si>
  <si>
    <t>Compass Wealth Management LLC</t>
  </si>
  <si>
    <t>January 25, 2011
Withdrew as Member 
(Effective July 30, 2014)</t>
  </si>
  <si>
    <t>Bellwether Investment Group, LLC</t>
  </si>
  <si>
    <t>Triune Capital Advisors, LLC</t>
  </si>
  <si>
    <t>Hilltop Securities Independent Network Inc. f/k/a SWS Financial Services, Inc.</t>
  </si>
  <si>
    <t>January 28, 2011
Updated 9/30/15</t>
  </si>
  <si>
    <t xml:space="preserve">Colin Campbell, Sole Proprietor </t>
  </si>
  <si>
    <t>J.W. Cole Financial , Inc.</t>
  </si>
  <si>
    <t>Integrated Financial Planning</t>
  </si>
  <si>
    <t>FFG-I, LLC</t>
  </si>
  <si>
    <t>RJR Associates, Inc.</t>
  </si>
  <si>
    <t>MBR Capital Management, Inc.</t>
  </si>
  <si>
    <t>Christopher Patrick and Associates, LLC</t>
  </si>
  <si>
    <t>Grant Arthur &amp; Associates Wealth Services, LLC</t>
  </si>
  <si>
    <t>Winthrop Capital Management, LLC</t>
  </si>
  <si>
    <t xml:space="preserve">The Mather Group, Inc. </t>
  </si>
  <si>
    <t>February 18, 2011 - Withdrew as Member (Notice Provided May 25, 2011)</t>
  </si>
  <si>
    <t>Peregrine Diversified Investment Services Corp.</t>
  </si>
  <si>
    <t>Paulson Investment Company, Inc.</t>
  </si>
  <si>
    <t>Foothill Securities, Inc</t>
  </si>
  <si>
    <t>Miles Capital Management, LLC</t>
  </si>
  <si>
    <t>Morse Capital Partners</t>
  </si>
  <si>
    <t>Poehling Capital Management, Inc.</t>
  </si>
  <si>
    <t>Winkworth Group, LLC</t>
  </si>
  <si>
    <t>Alethea Capital Management, LLC f/k/a Arrow Wealth, LLC</t>
  </si>
  <si>
    <t xml:space="preserve">Broussard Financial Group, Inc. </t>
  </si>
  <si>
    <t>Marshall &amp; Sullivan, Inc.</t>
  </si>
  <si>
    <t>Financially Healthy LLC</t>
  </si>
  <si>
    <t>Polar Investment Counsel, Inc.</t>
  </si>
  <si>
    <t>ZGL Investments and Financial Planning</t>
  </si>
  <si>
    <t>Miller &amp; Gay Investment Management</t>
  </si>
  <si>
    <t xml:space="preserve">Founders Financial Securities LLC </t>
  </si>
  <si>
    <t xml:space="preserve">Evergreen Capital Management L.L.C. </t>
  </si>
  <si>
    <t>5th Street Advisors, LLC</t>
  </si>
  <si>
    <t>Avant-Garde Advisors, LLC</t>
  </si>
  <si>
    <t>BEST Direct Securities, LLC</t>
  </si>
  <si>
    <t>Tri Counties Bank</t>
  </si>
  <si>
    <t>M &amp; R Financial Services Inc.</t>
  </si>
  <si>
    <t>Puplava Securities, Inc.</t>
  </si>
  <si>
    <t>Investacorp, Inc.</t>
  </si>
  <si>
    <t>Hunter Associates, Inc.</t>
  </si>
  <si>
    <t>3/30/2011
Firm contact amended
11/12/2020</t>
  </si>
  <si>
    <t>The Simmons Partnership, LLC</t>
  </si>
  <si>
    <t>ArMA Financial Services, Inc.</t>
  </si>
  <si>
    <t>Citrin Cooperman Wealth Management, LP</t>
  </si>
  <si>
    <t>April 5, 2011
Withdrew as Member 
(Effective October 25, 2016)</t>
  </si>
  <si>
    <t>Vestnomics Wealth Management LLC</t>
  </si>
  <si>
    <t>SightLine Investments LLC</t>
  </si>
  <si>
    <t>Dogwood Investment Partners, LLC</t>
  </si>
  <si>
    <t>Bremer Financial Services</t>
  </si>
  <si>
    <t>Brendel &amp; Fisher Wealth Management, LLC f/k/a Alpine Financial Advisors, LLC</t>
  </si>
  <si>
    <r>
      <t xml:space="preserve">April 14, 2011
</t>
    </r>
    <r>
      <rPr>
        <b/>
        <sz val="12"/>
        <rFont val="Calibri"/>
        <family val="2"/>
        <scheme val="minor"/>
      </rPr>
      <t>Contact information amended
'May 8, 2024
Withdrew as Member
(Effective May 20, 2024)</t>
    </r>
  </si>
  <si>
    <t>Wareing Financial Group</t>
  </si>
  <si>
    <t>Fletcher Financial Group</t>
  </si>
  <si>
    <t>HPM Partners LLC</t>
  </si>
  <si>
    <t>4/19/2011 - Withdrew as Member (Notice Provided 
October 5, 2011) 
(Rejoined 1/31/2012)</t>
  </si>
  <si>
    <t>Novak Asset Management., LLC</t>
  </si>
  <si>
    <t>April 19, 2011
Withdrew as Member 
(Effective July 8, 2013)</t>
  </si>
  <si>
    <t>TTHH, LLC</t>
  </si>
  <si>
    <t>Leamnson Capital Advisory, LLC</t>
  </si>
  <si>
    <t>JAISM LLC</t>
  </si>
  <si>
    <t>TP Investment Advisory Services, LLC</t>
  </si>
  <si>
    <t>Lindbrook Capital, LLC</t>
  </si>
  <si>
    <t xml:space="preserve">Imus Wilkinson Investment Management, LLC </t>
  </si>
  <si>
    <t>Strategic Wealth Partners LLC</t>
  </si>
  <si>
    <t>May 20, 2011
Wihdrew as Member 
(Effective October 16, 2014)</t>
  </si>
  <si>
    <t>RS Asset Management, LLC</t>
  </si>
  <si>
    <t>GJS Financial Services, LLC</t>
  </si>
  <si>
    <t>Alpha Asset Advisors, LLC</t>
  </si>
  <si>
    <t>Snowden Capital Advisors LLC</t>
  </si>
  <si>
    <t>Maclendon Wealth Management, LLC</t>
  </si>
  <si>
    <t>AVEO Capital Partners, LLC</t>
  </si>
  <si>
    <t>6/2/2011
Telephone number updated September 29, 2017</t>
  </si>
  <si>
    <t>Cortina Enterprises d.b.a Cortina Capital</t>
  </si>
  <si>
    <t>Advanced Practice Advisors, LLC, RIA</t>
  </si>
  <si>
    <t xml:space="preserve">Wicker Park Advisors, LLC </t>
  </si>
  <si>
    <t xml:space="preserve">Kondo Wealth Advisors, LLC dba Kondo Wealth Advisors  </t>
  </si>
  <si>
    <t>Clear Perspective Advisors, LLC</t>
  </si>
  <si>
    <t>Boston Standard Wealth Management, LLC</t>
  </si>
  <si>
    <t xml:space="preserve">EWM, LLC </t>
  </si>
  <si>
    <t>Abshier Webb Donnelly &amp; Baker</t>
  </si>
  <si>
    <t xml:space="preserve">Gilford Securities Incorporated </t>
  </si>
  <si>
    <t>Nations Financial Group, Inc.</t>
  </si>
  <si>
    <t>Sagamore Wealth Management, LLC</t>
  </si>
  <si>
    <t>Core Investment Management </t>
  </si>
  <si>
    <t>Sunrise Advisors, Inc.</t>
  </si>
  <si>
    <t>T. S. Phillips Investments, Inc</t>
  </si>
  <si>
    <t>June 29, 2011
Contact information updated
September 26, 2017</t>
  </si>
  <si>
    <t>NorthStar Financial Partners, Inc.</t>
  </si>
  <si>
    <t>June 29, 2011
Withdrew as Member 
(Effective October 18, 2013)</t>
  </si>
  <si>
    <t>Aspen Gold Investment Management, Inc.</t>
  </si>
  <si>
    <t>Corrigan Wickman Advisory, LLC</t>
  </si>
  <si>
    <t xml:space="preserve">Apex Financial Advisors Inc. </t>
  </si>
  <si>
    <t>Alpha Wealth Management, LLC</t>
  </si>
  <si>
    <t>DHJ Advisors, LLC</t>
  </si>
  <si>
    <t>NY&amp;A, LLC</t>
  </si>
  <si>
    <t>Protected Investors of America</t>
  </si>
  <si>
    <t xml:space="preserve">Securities Service Network, Inc. </t>
  </si>
  <si>
    <t>7/28/2011
Withdrew as a member 
12/3/2020</t>
  </si>
  <si>
    <t>Hampton Financial, LLC</t>
  </si>
  <si>
    <t>Wolff Wiese Magana LLC d.b.a. WWM Financial</t>
  </si>
  <si>
    <t>Archetype Advisors, LLC</t>
  </si>
  <si>
    <t>Main Street Financial, LLC</t>
  </si>
  <si>
    <t>Tidewater Wealth Advisors LLC</t>
  </si>
  <si>
    <t>Leonard &amp; Company</t>
  </si>
  <si>
    <t>Vintage Capital Advisors, LLC</t>
  </si>
  <si>
    <t>Parkland Securities LLC f/k/a Sammons Securities Company, LLC</t>
  </si>
  <si>
    <t>Investment Planners, Inc.</t>
  </si>
  <si>
    <t>Ascential Wealth Advisors, LLC</t>
  </si>
  <si>
    <t>SPC</t>
  </si>
  <si>
    <t>Aspen Investment Management Inc.</t>
  </si>
  <si>
    <t>Alphapoint Investment Management, LLC</t>
  </si>
  <si>
    <t xml:space="preserve">Financial Concept Unlimited, Inc. </t>
  </si>
  <si>
    <t>Lions Gate Wealth Management LLC</t>
  </si>
  <si>
    <t>September 16, 2011
(Contact info. updated 
October 14, 2016)</t>
  </si>
  <si>
    <t>Laurel Wealth Advisors, Inc.</t>
  </si>
  <si>
    <t>River Valley Financial Advisors, Inc.</t>
  </si>
  <si>
    <t xml:space="preserve">RPG Family Wealth Advisory, LLC </t>
  </si>
  <si>
    <t>Independent Advisors Network, LLC</t>
  </si>
  <si>
    <t>Mississippi Investment Management Co., LLC</t>
  </si>
  <si>
    <t>Adam Smith Advisors, LLC</t>
  </si>
  <si>
    <t>September 28, 2011
Withdrew as member
(notified May 25, 2018)
(effective June 5, 2018)</t>
  </si>
  <si>
    <t>Hicks Capital Management, LLC</t>
  </si>
  <si>
    <t xml:space="preserve">ULT Wealth Advisors, LLC f/k/a Issaquah Holding Group, LLC </t>
  </si>
  <si>
    <t>Southeast Investments N.C., Inc</t>
  </si>
  <si>
    <t xml:space="preserve">RMR Wealth Creations, Inc.
f/k/a Septumatics, Inc. </t>
  </si>
  <si>
    <t>Barclays Wealth, Americas*
wealth management division of Barclays Bank PLC, functioning through Barclays Capital Inc. in the US
*See specific qualifications regarding this firm’s Broker Protocol joinder in the attached Master List of Protocol Members with Joinder Qualifications</t>
  </si>
  <si>
    <t>October 7, 2011
Withdrew as Member 
(effective July 18, 2016)</t>
  </si>
  <si>
    <t>Prestige Wealth Management Group, LLC</t>
  </si>
  <si>
    <t>October 10, 2011
Withdrew as Member
(Effective December 22, 2014)</t>
  </si>
  <si>
    <t>Clark Financial Advisors</t>
  </si>
  <si>
    <t>Conestoga Wealth Management</t>
  </si>
  <si>
    <t>Insigneo Securities LLC
f/k/a Global Investor Services, LC</t>
  </si>
  <si>
    <t>October 18, 2011
Firm name and contact information updated 
September 27, 2017</t>
  </si>
  <si>
    <t>Capital Wealth Managers, LLC</t>
  </si>
  <si>
    <t>VectorGlobal WMG, Inc.</t>
  </si>
  <si>
    <t xml:space="preserve">Coastal Equities, Inc. </t>
  </si>
  <si>
    <t>Avalon Advisors, LLC</t>
  </si>
  <si>
    <t>Sensiba San Filippo Financial Advisors LLC</t>
  </si>
  <si>
    <t>Alsari Wealth Management Global Advisors, LLC f/k/a Aperture Wealth Management, LLC</t>
  </si>
  <si>
    <t>Viewpoint Capital Management LLC</t>
  </si>
  <si>
    <t>Thomas Leo Advisory, LLC</t>
  </si>
  <si>
    <t>MPM Investment Counsel LLC</t>
  </si>
  <si>
    <t xml:space="preserve">Legacy Private Client Group, Inc f/k/a Arrowleaf Wealth Management, Inc. </t>
  </si>
  <si>
    <t>Pacific Capital Wealth Advisers, Inc d/b/a/ Pacific Capital</t>
  </si>
  <si>
    <t>R.O. Mills Management, LLC
f/k/a Viking Wealth Advisors</t>
  </si>
  <si>
    <t>Wagener-Lee, LLC</t>
  </si>
  <si>
    <t xml:space="preserve">Centennial Wealth Management Inc </t>
  </si>
  <si>
    <t>Merryfield Barnes, LLC 
(formerly Bacchus Asset Management, LLC)</t>
  </si>
  <si>
    <t>Titleist Asset Management</t>
  </si>
  <si>
    <t>Tom Powell Investment Management</t>
  </si>
  <si>
    <t>HighPass Asset Management LLC</t>
  </si>
  <si>
    <t>Michaud Capital Management LLC f/k/a Wolfe Capital Management LLC</t>
  </si>
  <si>
    <t>Olson, Cross &amp; Alamo, LLC</t>
  </si>
  <si>
    <t>Clear Harbor Asset Management, LLC</t>
  </si>
  <si>
    <t>Northfork Financial, LLC</t>
  </si>
  <si>
    <t>GenTrust, LLC
(f/k/a GenTrust Wealth Management, LLC)</t>
  </si>
  <si>
    <t>December 7, 2011
(Updated firm name and contact information as of 11/16/16)</t>
  </si>
  <si>
    <t>Jones Asset Management</t>
  </si>
  <si>
    <t>Lowe fs</t>
  </si>
  <si>
    <t>Ameritas Investment Corp.</t>
  </si>
  <si>
    <t>12/14/2011
Contact information amended 1/13/2021</t>
  </si>
  <si>
    <t>Oak &amp; Reed Capital Management, LLC</t>
  </si>
  <si>
    <t>Bellweather Capital Management LLC</t>
  </si>
  <si>
    <t>San Francisco Sentry Investment Group</t>
  </si>
  <si>
    <t>December 19, 2011
Contact Information Updated January 3, 2018</t>
  </si>
  <si>
    <t>Capital Wealth Management, Inc.</t>
  </si>
  <si>
    <t>GPWM, LLC</t>
  </si>
  <si>
    <t>Feltl and Company, Inc.</t>
  </si>
  <si>
    <t>Edelman Financial Services, LLC</t>
  </si>
  <si>
    <t>12/29/2011
Withdrawn as Member 
(Notice Provided 6/1/2013)</t>
  </si>
  <si>
    <t>Waddell Group</t>
  </si>
  <si>
    <t>Bernie Wealth Consulting Services, LLC
f/k/a Bernie Wealth Consulting, LLC
(formerly BW Consulting, LLC)</t>
  </si>
  <si>
    <t>TenBridge Partners, LLC</t>
  </si>
  <si>
    <t>1650 Wealth Management</t>
  </si>
  <si>
    <t>John Carris Investments, LLC</t>
  </si>
  <si>
    <t>Solon Investment Services, Inc.</t>
  </si>
  <si>
    <t>Capin Investment Advisors, LLC</t>
  </si>
  <si>
    <t>Monroe Financial Group LLC</t>
  </si>
  <si>
    <t>Private Client Advisors, LLC</t>
  </si>
  <si>
    <t>CONCERT Advisor Solutions, Inc.</t>
  </si>
  <si>
    <t>1/13/2012 
Withdrew as Member 
(Notice Provided July 20, 2015)</t>
  </si>
  <si>
    <t>CONCERT Capital Management, Inc.</t>
  </si>
  <si>
    <t>Capitol Financial Planning, Inc.</t>
  </si>
  <si>
    <t>ESG Wealth Management, LLC</t>
  </si>
  <si>
    <t>Broomham Financial Services, LLC</t>
  </si>
  <si>
    <t>Blue Chip Divas, Inc
f/k/a Main Street Ventures, Inc.</t>
  </si>
  <si>
    <t>January 19, 2012 
(telephone number updated April 26, 2017)</t>
  </si>
  <si>
    <t>Concorde Investment Services, LLC</t>
  </si>
  <si>
    <t>Concorde Asset Management, LLC</t>
  </si>
  <si>
    <t>Washington Wealth Advisors, LLC</t>
  </si>
  <si>
    <t>Avondale Partners, LLC</t>
  </si>
  <si>
    <t xml:space="preserve">Claro Advisors, LLC </t>
  </si>
  <si>
    <t>Ultimate Financial Investments, LLC</t>
  </si>
  <si>
    <t>Bionic Capital LLC</t>
  </si>
  <si>
    <t>VE Capital Management, LLC</t>
  </si>
  <si>
    <t xml:space="preserve">Jonathan Roberts Advisory Group </t>
  </si>
  <si>
    <t>Palen Financial LLC</t>
  </si>
  <si>
    <t>Gregory Joseph Litts d/b/a RJ Capital</t>
  </si>
  <si>
    <t>King Wealth Management, LLC 
(formerly Argyle Wealth management, LLC)</t>
  </si>
  <si>
    <t>Rademacher Financial, Inc.</t>
  </si>
  <si>
    <t>2/1/2012
Withdrew as a Member 
Effective 3/7/2020</t>
  </si>
  <si>
    <t>U.S. Bancorp Investments, Inc.</t>
  </si>
  <si>
    <t>February 6, 2012
Contact information amended
(August 4, 2021)</t>
  </si>
  <si>
    <t>McLaughlin Ryder Investments, Inc.</t>
  </si>
  <si>
    <t>February 6, 2012
Withdrew as a Member
Effective January 8, 2025</t>
  </si>
  <si>
    <t>Ausdal Financial Partners, Inc.</t>
  </si>
  <si>
    <t>Scott Rush LLC</t>
  </si>
  <si>
    <t>Cape Financial Group, LLC</t>
  </si>
  <si>
    <t>Sitrin Capital Management, LLC 
(formerly Braddish Wealth Advisors, LLC)</t>
  </si>
  <si>
    <t>Charles Genois &amp; CO. LLC d/b/a Impera Wealth Management LLC</t>
  </si>
  <si>
    <t>Total Wealth Planning and Management
f/k/a Tomes Wealth Planning and Management, Inc.</t>
  </si>
  <si>
    <t>City Bank Texas, a Texas Banking Association*
participation limited to its "Financial Advisory / Investment Brokerage department"
*See specific qualifications regarding this firm’s Broker Protocol joinder in the attached Master List of Protocol Members with Joinder Qualifications</t>
  </si>
  <si>
    <t>February 21, 2012
Withdrew as a member
12/10/2020</t>
  </si>
  <si>
    <t xml:space="preserve">Birkelbach Investment Securities, Inc. </t>
  </si>
  <si>
    <t>Cumberland Wealth Advisors LLC</t>
  </si>
  <si>
    <t>CVWM LLC d/b/a COVA Wealth Management</t>
  </si>
  <si>
    <t xml:space="preserve">Forest Securities, Inc. </t>
  </si>
  <si>
    <t>February 27, 2012
Contact information updated
May 13, 2017</t>
  </si>
  <si>
    <t>Stronghold Wealth Management, LLC f/k/a Harvard Advisors, LLC</t>
  </si>
  <si>
    <t>February 28, 2012
Company name and Contact Info amended 4/26/16</t>
  </si>
  <si>
    <t>Clearview Global Wealth Advisors</t>
  </si>
  <si>
    <t>Womack Wealth Management, Inc.</t>
  </si>
  <si>
    <t>MacDougall Wealth Management</t>
  </si>
  <si>
    <t>Financial Advisors Group d/b/a SRTG LLC</t>
  </si>
  <si>
    <t>Financial Advisors Group d/b/a JKJANTHONY LLC</t>
  </si>
  <si>
    <t>American Bank &amp; Trust</t>
  </si>
  <si>
    <t>Nashua Capital Management LLC</t>
  </si>
  <si>
    <t>March 15, 2012
Withdrew as Member
(effective April 10, 2014)</t>
  </si>
  <si>
    <t>Clapboard Hill Advisors, LLC</t>
  </si>
  <si>
    <t xml:space="preserve">Edward J. Sabo and Associates, LLC </t>
  </si>
  <si>
    <t>Tembion Capital Management, LLC</t>
  </si>
  <si>
    <t>Robert W. Baird &amp; Co.</t>
  </si>
  <si>
    <t>First Farmers Bank &amp; Trust Co.</t>
  </si>
  <si>
    <t>LWS Wealth Advisors, Inc. 
f/k/a Lipset Wealth Strategies, Inc. f/k/a Birchwood Creek Capital Inc.</t>
  </si>
  <si>
    <t>Harbour Investments, Inc.</t>
  </si>
  <si>
    <t>Old Port Advisors f/k/a Investment Management &amp; Consulting Group</t>
  </si>
  <si>
    <t>April 13, 2012
Name/contact information amended 2/23/16</t>
  </si>
  <si>
    <t>Preston Wealth Management</t>
  </si>
  <si>
    <t>Syntal Capital Partners, LLC</t>
  </si>
  <si>
    <t>Prime Wealth Management L.L.C</t>
  </si>
  <si>
    <t>Fiduciary Services Corp d/b/a The Fiduciary Group</t>
  </si>
  <si>
    <t>4/26/2012
Withdrew as Member
(Effective April 1, 2015)</t>
  </si>
  <si>
    <t>NewBridge Bank</t>
  </si>
  <si>
    <t xml:space="preserve">iTrust Asset Management, LLC </t>
  </si>
  <si>
    <t>May 3, 2012
Contact information updated
June 29, 2018</t>
  </si>
  <si>
    <t>Kings Point Capital Management LLC</t>
  </si>
  <si>
    <t>May 8, 2012
Withdrew as Member
(effective March 31, 2022)</t>
  </si>
  <si>
    <t>Quarterwave Asset Management LLC</t>
  </si>
  <si>
    <t>Seattle-Northwest Securities Corporation</t>
  </si>
  <si>
    <t xml:space="preserve">MKT Advisors LLC </t>
  </si>
  <si>
    <t xml:space="preserve">Investment Managers Group, LLC </t>
  </si>
  <si>
    <t>Dees Financial Services LLC</t>
  </si>
  <si>
    <t>Forefront Capital Markets, LLC</t>
  </si>
  <si>
    <t>Weaver Tidwell Capital, LLC</t>
  </si>
  <si>
    <t>World Capital Brokerage Inc.</t>
  </si>
  <si>
    <t xml:space="preserve">Alpha Wealth Management and Planning LLC </t>
  </si>
  <si>
    <t>Boenning &amp; Scattergood, Inc.</t>
  </si>
  <si>
    <t>Praxis Fiduciary Advisors, LLC</t>
  </si>
  <si>
    <t>Tetley Investments, LLC</t>
  </si>
  <si>
    <t>Bluepoint Investment Counsel, LLC ( f/k/a Avector Wealth Management, LLC.)</t>
  </si>
  <si>
    <t xml:space="preserve">Arbor Capital Management, Inc. </t>
  </si>
  <si>
    <t>Whiterock Financial, LLC.</t>
  </si>
  <si>
    <t>MangoTree Capital, LLC</t>
  </si>
  <si>
    <t>Gitterman Wealth Management, LLC
(f/k/a Gitterman and Associates Wealth Management, LLC)
*See specific qualifications regarding this firm’s Broker Protocol joinder in the attached Master List of Protocol Members with Joinder Qualifications</t>
  </si>
  <si>
    <t>6/14/2012
Joinder Qualifications added 
10/23/2020
Firm name and contact information amended
10/23/2020</t>
  </si>
  <si>
    <t>MadisonLee Partners, LLC</t>
  </si>
  <si>
    <t>HoyleCohen, LLC</t>
  </si>
  <si>
    <t>June 22,2012
Withdrew as Member
(Effective May 11, 2017)</t>
  </si>
  <si>
    <t>Tandragee Global Advisors, LLC.</t>
  </si>
  <si>
    <t>Northeast Securities, Inc.</t>
  </si>
  <si>
    <t>Ladenburg Thalmann &amp; Co. Inc.</t>
  </si>
  <si>
    <t>First Republic Securities Company, LLC*
*See specific qualifications regarding this firm’s Broker Protocol joinder in the attached Master List of Protocol Members with Joinder Qualifications</t>
  </si>
  <si>
    <t>July 2, 2012
Joinder qualifications updated August 3, 2016
Contact information updated 
August 28, 2017</t>
  </si>
  <si>
    <t>July 2, 2012
Joinder qualifications updated August 3, 2016
Contact information updated 
August 28, 2018</t>
  </si>
  <si>
    <t>July 2, 2012
Joinder qualifications updated August 3, 2016
Contact information updated 
August 28, 2019</t>
  </si>
  <si>
    <t>July 2, 2012
Joinder qualifications updated August 3, 2016
Contact information updated 
August 28, 2020</t>
  </si>
  <si>
    <t>Argyle Capital Partners, LLC</t>
  </si>
  <si>
    <t>August 12, 2019
Contact information amended
(June 15, 2020)</t>
  </si>
  <si>
    <t>Kellogg Investment Group</t>
  </si>
  <si>
    <t xml:space="preserve">Truvvo Partners, LLC
f/k/a Roundtable Capital Services LLC </t>
  </si>
  <si>
    <t>7/6/2012
Firm name amended 9/4/2019
Withdrew as a member 
(Effective 9/14/2019)</t>
  </si>
  <si>
    <t>Carleon Capital Partners LLC</t>
  </si>
  <si>
    <t xml:space="preserve">Southport Financial Group, LLC, </t>
  </si>
  <si>
    <t xml:space="preserve">HighMark Wealth Management, LLC </t>
  </si>
  <si>
    <t>7/9/2012
Withdrew as a member 
(Effective 11/5/2019)</t>
  </si>
  <si>
    <t>MWM Group, LLC</t>
  </si>
  <si>
    <t xml:space="preserve">Blue Water Wealth, Inc. </t>
  </si>
  <si>
    <t>7/18/2012
Withdrew as a member
(Effective February 11, 2023)</t>
  </si>
  <si>
    <t xml:space="preserve">Pflueger &amp; Baerwald Inc. </t>
  </si>
  <si>
    <t>WRIGHT Financial Group LLC</t>
  </si>
  <si>
    <t xml:space="preserve">Nepsis Advisor Services, Inc. </t>
  </si>
  <si>
    <t>True Private Wealth Advisors, LLC f/k/a Allatice Wealth Advisors, LLC.</t>
  </si>
  <si>
    <t>K2 Investment Advisors Inc.</t>
  </si>
  <si>
    <t>True North Global Research, Inc.</t>
  </si>
  <si>
    <t>Planning Solutions Group, LLC</t>
  </si>
  <si>
    <t>August 7, 2012
Withdrew as Member 
(effective June 21, 2013)
Rejoined September 9, 2013</t>
  </si>
  <si>
    <t>Bridgeworth Financial, LLC</t>
  </si>
  <si>
    <t>Bridgeworth Financial, LLC
f/k/a BW Management, LLC</t>
  </si>
  <si>
    <t>Fairhaven Financial Advisors Inc.</t>
  </si>
  <si>
    <t>8/8/2012
Withdrew as member 
(Effective 3/16/17)</t>
  </si>
  <si>
    <t>Personal Financial Consultants, LLC</t>
  </si>
  <si>
    <t>Raymond James Financial Services, Inc. Branch 45Z</t>
  </si>
  <si>
    <t>8/9/2012  
Withdrew as Member 
(Notice Provided 
August 22, 2012)</t>
  </si>
  <si>
    <t>Shoreline Financial Advisors, LLC</t>
  </si>
  <si>
    <t xml:space="preserve">Maltin Wealth Management, Inc. f/k/a Avempt Wealth Management, Inc. </t>
  </si>
  <si>
    <t>Sentinel Capital Group, LLC-ACM Wealth Solutions Series</t>
  </si>
  <si>
    <t>Manske Wealth Management, LLC f/k/a Surfside Wealth Management, LLC</t>
  </si>
  <si>
    <t>Williamson Wealth Group, Inc.</t>
  </si>
  <si>
    <t>WX TVS, Inc.</t>
  </si>
  <si>
    <t>Capital Wealth Advisors</t>
  </si>
  <si>
    <t>RDCJR, LLC</t>
  </si>
  <si>
    <t>Symetra Investment Services</t>
  </si>
  <si>
    <t>Noesis Capital Management Corp.</t>
  </si>
  <si>
    <t>FIC Capital, Inc.</t>
  </si>
  <si>
    <t>Camelot Wealth Management Inc.</t>
  </si>
  <si>
    <t>Parker Wealth Advisors Inc.</t>
  </si>
  <si>
    <t>Heithecker Financial Inc.</t>
  </si>
  <si>
    <t>LVW Advisors, LLC</t>
  </si>
  <si>
    <t>September 4, 2012
Withdrew as Member
effective April 23, 2018</t>
  </si>
  <si>
    <t>Polaris Greystone Financial Group, LLC f/k/a Polaris Wealth Advisers, LLC</t>
  </si>
  <si>
    <t>September 6, 2012
Company Name amended 3/21/16
Withdrew as Member 
(Notice received 12/5/16)</t>
  </si>
  <si>
    <t>GK Capital Partners, LLC dba Ragnar Wealth</t>
  </si>
  <si>
    <t>The First National Bank of Ballinger</t>
  </si>
  <si>
    <t>The Meakem Group, LLC</t>
  </si>
  <si>
    <t>Atwill Financial Consulting Group, LLC</t>
  </si>
  <si>
    <t>September 24, 2012
Contact information updated July 13, 2017</t>
  </si>
  <si>
    <t>Snowden Account Services, Inc.</t>
  </si>
  <si>
    <t>Steel Peak Wealth Management, LLC
(f/k/a Bernathy Wealth Advisors, LLC)</t>
  </si>
  <si>
    <t>September 27, 2012
Withdrew as Member
August 6, 2018</t>
  </si>
  <si>
    <t>Domus Capital Group, LLC</t>
  </si>
  <si>
    <t>Garrison Point Capital, LLC</t>
  </si>
  <si>
    <t>October 2, 2012
Contact Information Updated January 11, 2018</t>
  </si>
  <si>
    <t>Capital Planning Advisory Group, Inc.</t>
  </si>
  <si>
    <t>Hart Capital Management, Inc.</t>
  </si>
  <si>
    <t>Stewardship Concepts, LLC</t>
  </si>
  <si>
    <t>Vision Wealth Planning, LLC</t>
  </si>
  <si>
    <t>Oak Grove Capital, LLC</t>
  </si>
  <si>
    <t>Smith &amp; Partners Financial Services, LLC</t>
  </si>
  <si>
    <t>WR Rice Financial Services</t>
  </si>
  <si>
    <t>INSIGHT Securities, Inc
f/k/a Horwitz &amp; Associates, Inc.</t>
  </si>
  <si>
    <t>Ferris Capital, LLC</t>
  </si>
  <si>
    <t>October 12,2012</t>
  </si>
  <si>
    <t>Compass Rose Strategic Partners, LLC</t>
  </si>
  <si>
    <t>Poplar Global Wealth Management LLC</t>
  </si>
  <si>
    <t>October 17, 2012
Contact information updated September 19, 2017</t>
  </si>
  <si>
    <t>MerCap Securities, LLC</t>
  </si>
  <si>
    <t>RDW &amp; Associates, Inc.</t>
  </si>
  <si>
    <t>Sterling Wealth Management Group</t>
  </si>
  <si>
    <t>HB Asset Management LC</t>
  </si>
  <si>
    <t>Hotaling Investment Management, LLC</t>
  </si>
  <si>
    <t>October 31, 2012
Primary Contact Amended
(August 31, 2021)</t>
  </si>
  <si>
    <t>Allied Beacon Partners</t>
  </si>
  <si>
    <t>Benson Wealth Management L.L.C.</t>
  </si>
  <si>
    <t>Quantum Leap Capital, LLC</t>
  </si>
  <si>
    <t>Fountainhead Capital Management, LLC
f/k/a AbrahamsenRock, LLC</t>
  </si>
  <si>
    <t>Raymond James Financial Services, Inc. Independent Contractor Division ("ICD")*
(Initially Financial Institutions Division ("FID") was not subject to the Protocol.  Joined September 13, 2017.)
*See specific qualifications regarding this firm’s Broker Protocol joinder in the attached Master List of Protocol Members with Joinder Qualifications</t>
  </si>
  <si>
    <t>11/7/2012
Firm contact amended 9/22/2020
Joinder Qualifications added 11/14/2025
Contact Information amended 11/14/2025</t>
  </si>
  <si>
    <t>Keystone Global Partners, LLC</t>
  </si>
  <si>
    <t>Birch Run Financial, LLC</t>
  </si>
  <si>
    <t>GL Investment Services, LLC</t>
  </si>
  <si>
    <t>GL Capital Partners, LLC</t>
  </si>
  <si>
    <t>McKinley Carter Wealth Services, Inc.</t>
  </si>
  <si>
    <t>November 19, 2012
Withdrew as Member 
(effective March 16, 2014)</t>
  </si>
  <si>
    <t>AM Investment Strategies LLC</t>
  </si>
  <si>
    <t>MoonDance Investment Advisors, LLC.</t>
  </si>
  <si>
    <t>12/4/2012
Contact information updated as of 11/7/16</t>
  </si>
  <si>
    <t>SilverLake Wealth Management LLC</t>
  </si>
  <si>
    <t>Greystone Financial Group, Inc.</t>
  </si>
  <si>
    <t>ACC Investment Management, Inc.</t>
  </si>
  <si>
    <t>J W Korth &amp; Company</t>
  </si>
  <si>
    <t>CRA Financial Services, LLC</t>
  </si>
  <si>
    <t>Midwest Investment Management, LLC</t>
  </si>
  <si>
    <t>Potiphar Capital Management, LLC</t>
  </si>
  <si>
    <t>Focus Wealth Advisors, LLC f/k/a Adderack Wealth Management, LLC</t>
  </si>
  <si>
    <t>Securities America, Inc.</t>
  </si>
  <si>
    <t>December 28, 2012
Contact information amended
August 27, 2018
Contact information amended
August 19, 2020</t>
  </si>
  <si>
    <t>Securities America Advisors, Inc.</t>
  </si>
  <si>
    <t>T.H. Rapko &amp; Company, LLC</t>
  </si>
  <si>
    <t>B P Financial Associates, LLC</t>
  </si>
  <si>
    <t>Centricity Wealth Management, LLC</t>
  </si>
  <si>
    <t>Cedar Mountain Advisors, LLC</t>
  </si>
  <si>
    <t>PWA Financial
f/k/a Penn Wealth Advisors, LLC</t>
  </si>
  <si>
    <t>Bolton Securities Corporation</t>
  </si>
  <si>
    <t>Kitzinger, Lautmann Capital Management Inc.</t>
  </si>
  <si>
    <t>Pacific Mountain Advisor, Inc</t>
  </si>
  <si>
    <t>Locust Capital Management LLC</t>
  </si>
  <si>
    <t>North Star Investment Services, Inc.</t>
  </si>
  <si>
    <t>Arbor Point Advisors, LLC</t>
  </si>
  <si>
    <t>February 4, 2013
Contact information amended
August 27, 2018
Contact information amended
August 19, 2020</t>
  </si>
  <si>
    <t>Per Stirling Capital Management, L.L.C.</t>
  </si>
  <si>
    <t>Beirne Wealth Consulting Services, LLC</t>
  </si>
  <si>
    <t>February 6, 2013
Withdrew as Member
effective April 20, 2018</t>
  </si>
  <si>
    <t>Coliseum Wealth Management, LLC</t>
  </si>
  <si>
    <t>February 8, 2013
Withdrew as Member 
(Effective April 14, 2014)</t>
  </si>
  <si>
    <t>Financial Services International Corp. aka FSIC</t>
  </si>
  <si>
    <t>Archford Capital Strategies, LLC
(formerly April Wealth Endeavor, LLC)</t>
  </si>
  <si>
    <t>February 19, 2013
Withdrew as Member
(effective July 29, 2021)</t>
  </si>
  <si>
    <t>Ironridge Wealth Management, LLC</t>
  </si>
  <si>
    <t>Strategic Income Group LLC</t>
  </si>
  <si>
    <t>Klaren Capital, LLC</t>
  </si>
  <si>
    <t>Global Alliance Investment Management, LLC 
DBA Accordia International Advisors</t>
  </si>
  <si>
    <t>DaVinci Financial Designs, LLC</t>
  </si>
  <si>
    <t>March 14, 2013
Contact information amended
April 21, 2021</t>
  </si>
  <si>
    <t>Carey, Thomas, Hoover &amp; Breault Inc.</t>
  </si>
  <si>
    <t>CapitalRock Investments, LLC</t>
  </si>
  <si>
    <t>Concept Capital Markets, LLC</t>
  </si>
  <si>
    <t>Pavis Financial Management Limited</t>
  </si>
  <si>
    <t>Global Financial Services, LLC</t>
  </si>
  <si>
    <t>March 27, 2013
Withdrew as Member 
October 17, 2016</t>
  </si>
  <si>
    <t>Medallion Wealth Management, Inc</t>
  </si>
  <si>
    <t>Concentrum Wealth Management, LLC</t>
  </si>
  <si>
    <t>Vestor Capital, LLC</t>
  </si>
  <si>
    <t>April 16, 2013
Withdrew as Member
July 28, 2015
Re-executed Joinder Agreement
May 12, 2016
Withdrew as Member
May 10, 2018</t>
  </si>
  <si>
    <t>Adkins Seale Capital Management LLC</t>
  </si>
  <si>
    <t>United Advisors Services LLC</t>
  </si>
  <si>
    <t>Noon Financial, LLC d/b/a Wealth Preservation Advisors</t>
  </si>
  <si>
    <t>Vesta Wealth Management, LLC 
f/k/a Banovia Wealth Management, LLC</t>
  </si>
  <si>
    <t>Cantor Fitzgerald Wealth Partners, LLC</t>
  </si>
  <si>
    <t>5/2/2013
Contact information 
updated 11/9/16</t>
  </si>
  <si>
    <t xml:space="preserve">Genesee Capital Advisors, LLC </t>
  </si>
  <si>
    <t>Haven Capital Management, LLC</t>
  </si>
  <si>
    <t>T2 Asset Management, LLC</t>
  </si>
  <si>
    <t>5/22/2013
Contact information updated
9/10/2025</t>
  </si>
  <si>
    <t>Providus Advisors, LLC</t>
  </si>
  <si>
    <t>Affinity Capital Advisors LLC
f/k/a Insight Wealth Management, LLC</t>
  </si>
  <si>
    <t>Investment Leadership, LLC</t>
  </si>
  <si>
    <t>Providus Advisors, LLC
f/k/a McGinley Financial Advisory, LLC</t>
  </si>
  <si>
    <t>Beacon Wealth Consultants, Inc</t>
  </si>
  <si>
    <t>Waypoint Advisors, LLC</t>
  </si>
  <si>
    <t>Merit Financial Advisors, LLC</t>
  </si>
  <si>
    <t>Holdfast Wealth Management, LLC</t>
  </si>
  <si>
    <t>Gira &amp; Gira Investment Advisors, LLC</t>
  </si>
  <si>
    <t>Further Lane Asset Management, LLC</t>
  </si>
  <si>
    <t>FSC Wealth Advisors, LLC</t>
  </si>
  <si>
    <t>i2i Analytics LLC</t>
  </si>
  <si>
    <t>Stability Financial, LLC</t>
  </si>
  <si>
    <t>Clarus Financial Inc</t>
  </si>
  <si>
    <t>United Global Advisors, LLC</t>
  </si>
  <si>
    <t>Ferguson Wellman Capital Management, Inc.</t>
  </si>
  <si>
    <t>Global Financial Private Capital, LLC</t>
  </si>
  <si>
    <t>Traynor Capital Management</t>
  </si>
  <si>
    <t>e3 Wealth Management, LLC</t>
  </si>
  <si>
    <t>Echo Creek Capital Management, LLC</t>
  </si>
  <si>
    <t>De Groote Financial Group, LLC 
f/k/a Abernand Capital Advisors, LLC</t>
  </si>
  <si>
    <t>Private Advisor Group, LLC
*See specific qualifications regarding this firm’s Broker Protocol joinder in the attached Master List of Protocol Members with Joinder Qualifications</t>
  </si>
  <si>
    <t>7/17/2013
Joinder qualifications added November 12, 2025</t>
  </si>
  <si>
    <t>Foster Group, Inc.</t>
  </si>
  <si>
    <t>Cohen Investment Advisors, LLC
f/k/a Avelioch Wealth Management, LLC</t>
  </si>
  <si>
    <t>July 22, 2013
Contact information amended
September 17, 2018</t>
  </si>
  <si>
    <t>Arvest Asset Management</t>
  </si>
  <si>
    <t>7/24/2013
Withdrew as Member 
(Effective June 1, 2015)</t>
  </si>
  <si>
    <t>Fraser Landmark, LLC</t>
  </si>
  <si>
    <t xml:space="preserve">Martin Nelson &amp; Co. </t>
  </si>
  <si>
    <t>Avidian Wealth Solution, LLC
f/k/a STAWealth Management, LLC
f/k/a Streettalk Advisors, LLC</t>
  </si>
  <si>
    <t>7/29/2013
Firm name updated 9/7/16
Firm name and contact information updated 3/1/21</t>
  </si>
  <si>
    <t>Umpqua Bank
f/k/a Sterling Savings Bank</t>
  </si>
  <si>
    <t>July 29, 2013
Withdrew as Member
(Effective September 10, 2018)</t>
  </si>
  <si>
    <t>The Kinney Group, LLC
f/k/a Balliot Capital Advisors, LLC</t>
  </si>
  <si>
    <t>Insight Advisors, LLC</t>
  </si>
  <si>
    <t>Fischer &amp; Co. LP</t>
  </si>
  <si>
    <t>August 1, 2013
Withdrew as Member 
(Effective 12/12/16)</t>
  </si>
  <si>
    <t>Seckel Capital Advisors, LLC</t>
  </si>
  <si>
    <t>Brandell Wealth Management, LLC</t>
  </si>
  <si>
    <t>Steward Partners Global Advisory
*See specific qualifications regarding this firm’s Broker Protocol joinder in the attached Master List of Protocol Members with Joinder Qualifications</t>
  </si>
  <si>
    <t>August 13, 2013
Joinder qualifications added 11/6/24
Contact information amended 11/6/24
Joinder Qualification and Contact information amended 01/16/2026</t>
  </si>
  <si>
    <t>Atlas Capital Advisors LLC</t>
  </si>
  <si>
    <t>Know Your Options LLC d/b/a RCM Wealth Advisors</t>
  </si>
  <si>
    <t>ADE, LLC f/k/a ADAG, LLC</t>
  </si>
  <si>
    <t>August 15, 2013
Updated 12/15/15</t>
  </si>
  <si>
    <t>NCS Wealth, LLC</t>
  </si>
  <si>
    <t>August 15, 2013
Firm inactive 
(Notice received 
January 11, 2018)</t>
  </si>
  <si>
    <t>LBA Wealth Management, LLC</t>
  </si>
  <si>
    <t>Robertson Stephens Advisors LLC</t>
  </si>
  <si>
    <t>August 23, 2013
Withdrew as Member
August 3, 2018</t>
  </si>
  <si>
    <t>Granite Financial Group, LLC</t>
  </si>
  <si>
    <t>Nexus Wealth Advisors, LLC</t>
  </si>
  <si>
    <t>Chancellor Financial Group</t>
  </si>
  <si>
    <t>Ocean Capital Management, LLC</t>
  </si>
  <si>
    <t>Mills Barrington Advisors, LLC</t>
  </si>
  <si>
    <t>Rocky Mountain Advisers, LLC</t>
  </si>
  <si>
    <t>Cleland Wollworth Capital Group LLC/CWC Advisors LLC</t>
  </si>
  <si>
    <t>OceanIQ Capital, LLC
f/k/a Tactical Advisor 6, LLC</t>
  </si>
  <si>
    <t>W Advisors LLC</t>
  </si>
  <si>
    <t>Occidental Asset Management, LLC</t>
  </si>
  <si>
    <t>Towne Wealth Management 
f/k/a Towne Investment Group</t>
  </si>
  <si>
    <t>September 23, 2013
Firm name and Contact Amended
September 11, 2023</t>
  </si>
  <si>
    <t>Martin Financial Group LLC</t>
  </si>
  <si>
    <t>Mora WM Securities, LLC</t>
  </si>
  <si>
    <t>Verde Capital Management</t>
  </si>
  <si>
    <t>Crossmarket Capital, LLC</t>
  </si>
  <si>
    <t>O'Connor Portfolio Management, LLC
f/k/a Wealth Portfolio Management, LLC</t>
  </si>
  <si>
    <t>Point Bridge Capital, LLC</t>
  </si>
  <si>
    <t>Gupta Wealth Management, LLC
f/k/a Artelm Wealth Advisors, LLC</t>
  </si>
  <si>
    <t>NorthRock Partners, LLC
f/k/a Orpheus Wealth Management, LLC</t>
  </si>
  <si>
    <t>October 1, 2013
Contact information updated 
December 18, 2017
Contact information updated 2/17/2021
Withdrew as Member
(effective 8/22/22)
Re-joined September 29, 2023</t>
  </si>
  <si>
    <t>L.M Kohn &amp; Company</t>
  </si>
  <si>
    <t>Total Wealth Advisors, LLC</t>
  </si>
  <si>
    <t>Schechter Investment Advisors, LLC
f/k/a Aravello Capital Partners, LLC</t>
  </si>
  <si>
    <t>Aspen Leaf Partners, LLC</t>
  </si>
  <si>
    <t>Summit Advisors, LLC</t>
  </si>
  <si>
    <t>Avantax Investment Services, Inc.
d/b/a Avantax Investment Services
f/k/a HD Vest Investment Services, Inc</t>
  </si>
  <si>
    <t>October 28, 2013
Firm name and contact information updated 6/6/16
Firm name updated 9/18/2019
Firm contact updated 10/30/2020
Firm contact updated 2/1/2023
Firm contact updated 12/6/2023</t>
  </si>
  <si>
    <t>WSFS Wealth Management, LLC</t>
  </si>
  <si>
    <t>FFT Wealth Management, LLC</t>
  </si>
  <si>
    <t>October 30, 2013
Withdrew as Member (effective August 16, 2016)</t>
  </si>
  <si>
    <t>SANDLAPPER Securities, LLC</t>
  </si>
  <si>
    <t>October 30,2013</t>
  </si>
  <si>
    <t>Fusion Family Wealth, LLC</t>
  </si>
  <si>
    <t>November 7, 2013
Withdrew as Member 
(Effective March 16, 2015)</t>
  </si>
  <si>
    <t>Refined Wealth Management</t>
  </si>
  <si>
    <t>First Dakota National Bank</t>
  </si>
  <si>
    <t>M3 Asset Management, Inc.</t>
  </si>
  <si>
    <t>Destiny Capital Securities Corp</t>
  </si>
  <si>
    <t>November 26, 2013
Contact information amended
(April 9, 2019)
Withdrew as a member 
Effective 1/18/2021</t>
  </si>
  <si>
    <t>Three Bell Capital, LLC</t>
  </si>
  <si>
    <t>White Water Wealth Management, LLC</t>
  </si>
  <si>
    <t>12/2/2013
contact information updated 9/6/17</t>
  </si>
  <si>
    <t>Cadent Capital Advisors, LLC 
f/k/a Cadence Capital Management, LLC</t>
  </si>
  <si>
    <t>Institutional and Family Asset Management, LLC D/B/A IFAM Capital
f/k/a IFM Capital Advisors, LLC
f/k/a Arlene Advisors, LLC</t>
  </si>
  <si>
    <t>December 4, 2013
Withdrew as Member (Effective March 4, 2016)</t>
  </si>
  <si>
    <t>Emerald Asset Management Inc.</t>
  </si>
  <si>
    <t>12/13/2013
contact information updated 9/6/17</t>
  </si>
  <si>
    <t>Wheeler Financial Services, LLC</t>
  </si>
  <si>
    <t>Tradewinds Capital Management</t>
  </si>
  <si>
    <t>307 Financial Services, LLC</t>
  </si>
  <si>
    <t>Gradient Capital Advisors, LLC</t>
  </si>
  <si>
    <t>1/6/2014
contact information updated 9/6/17</t>
  </si>
  <si>
    <t>Axiom Capital Management, Inc.</t>
  </si>
  <si>
    <t>Robertson Stephens Securities LLC</t>
  </si>
  <si>
    <t>January 17, 2014
Withdrew as Member
August 3, 2018</t>
  </si>
  <si>
    <t>BetaFrontier, LLC 
f/k/a Core Global Asset Management, LLC f/k/a RK Investment Advisors, LLC</t>
  </si>
  <si>
    <t>January 19, 2014
Withdrew as Member
December 21, 2018</t>
  </si>
  <si>
    <t>Woodforest Financial Services, Inc</t>
  </si>
  <si>
    <t>January 20, 2014
Contact information amended 5/16/2023</t>
  </si>
  <si>
    <t>Seattle Wealth Management, LLC</t>
  </si>
  <si>
    <t>Fort Henry Capital, LLC</t>
  </si>
  <si>
    <t>Blair Hall Advisors, LLC</t>
  </si>
  <si>
    <t>1/27/2014
contact information updated 9/6/17
Withdrew as a member 
(Effective 10/6/2019)</t>
  </si>
  <si>
    <t>Hoover Financial Advisors, PC</t>
  </si>
  <si>
    <t>Cable Hill Partners, LLC</t>
  </si>
  <si>
    <t>1/31/2014
Withdrew as member 
(effective 11/18/16)</t>
  </si>
  <si>
    <t>Lakeview Capital Partners, LLC</t>
  </si>
  <si>
    <t>J.P. Morgan Securities LLC 
participation limited to Financial Advisors in its "J.P. Morgan Securities” or “JPMS”(f/k/a Bear Stearns Private Client Services) department
*See specific qualifications regarding this firm’s Broker Protocol joinder in the attached Master List of Protocol Members with Joinder Qualifications</t>
  </si>
  <si>
    <t>February 6, 2014
Contact information amended
October 3, 2018
Contact information amended 
October 22, 2020
Additional Joinder Qualifications
April 27, 2021
Contact information updated 1/16/23
Joinder Qualification amended
February 2, 2026
Contact information amended 
February 2, 2026</t>
  </si>
  <si>
    <t xml:space="preserve">Regal Securities, Inc. </t>
  </si>
  <si>
    <t>McElhenny Sheffield Capital Management, LLC</t>
  </si>
  <si>
    <t>Auxano Advisors, LLC</t>
  </si>
  <si>
    <t>True Horizon Wealth Advisors, LLC</t>
  </si>
  <si>
    <t>2/14/2013
contact information updated 9/6/17</t>
  </si>
  <si>
    <t>Groundwork Wealth Management, LLC</t>
  </si>
  <si>
    <t xml:space="preserve">Strid Group, LLC dba Concentus Wealth Advisors </t>
  </si>
  <si>
    <t>2/18/2014
contact information updated 9/6/17</t>
  </si>
  <si>
    <t>Spectrum Financial Resources, LLC</t>
  </si>
  <si>
    <t>Sivia Capital Partners, LLC</t>
  </si>
  <si>
    <t>February 18, 2014
Contact Information Updated January 11, 2018</t>
  </si>
  <si>
    <t xml:space="preserve">Rainier Wealth Management LLC </t>
  </si>
  <si>
    <t>2/25/2014
contact information updated 9/6/17</t>
  </si>
  <si>
    <t>HFG Wealth Management, LLC</t>
  </si>
  <si>
    <t>February 24, 2014
Contact information updated 1/26/16
Withdrew as a Member
Effective 1/25/2020</t>
  </si>
  <si>
    <t>Legacy Financial Strategies, LLC.</t>
  </si>
  <si>
    <t>2/28/2014
Withdrew as Member - 
Effective 12/22/16;
Rejoined February 6, 2017
Withdrew as Member - 
Effective 11/17/17</t>
  </si>
  <si>
    <t>Stratos Wealth Partners</t>
  </si>
  <si>
    <t>Comprehensive Portfolio Management, LLC d/b/a Ritholtz Wealth Management</t>
  </si>
  <si>
    <t>3/5/2014
contact information updated 9/6/17</t>
  </si>
  <si>
    <t>Quadrant Private Wealth, LLC
f/k/a Chloe Advisors, LLC</t>
  </si>
  <si>
    <t>March 7, 2014
Withdrew as Member
(effective March 14, 2018)</t>
  </si>
  <si>
    <t>Harris Wealth Advisors, LLC</t>
  </si>
  <si>
    <t>Baker Avenue Asset Management LP</t>
  </si>
  <si>
    <t>March 7, 2014
Withdrew as Member
(effective March 7, 2018)</t>
  </si>
  <si>
    <t xml:space="preserve">Progress Financial Services </t>
  </si>
  <si>
    <t>Lebenthal Asset Management, LLC</t>
  </si>
  <si>
    <t>March 13, 2014
Contact information updated 10/13/15</t>
  </si>
  <si>
    <t>The Monroe Team, Inc</t>
  </si>
  <si>
    <t>Oliver Luxxe Assets LLC
f/k/a Beth Advisors, LLC</t>
  </si>
  <si>
    <t>Water Rock Global Asset Management LLC</t>
  </si>
  <si>
    <t>Lebenthal Wealth Advisors, LLC</t>
  </si>
  <si>
    <t>March 20, 2014
Contact information updated 10/13/15</t>
  </si>
  <si>
    <t>TA Capital Management, LLC</t>
  </si>
  <si>
    <t>Caitlin John, LLC</t>
  </si>
  <si>
    <t>Edith Advisors, LLC</t>
  </si>
  <si>
    <t>March 31, 2014
Withdrew as Member 
(Effective August 9, 2014)</t>
  </si>
  <si>
    <t>Regal Investment Advisors, LLC</t>
  </si>
  <si>
    <t>Regulus Advisors, LLC</t>
  </si>
  <si>
    <t>1st Consumer Advisory Group</t>
  </si>
  <si>
    <t>Bright Owl Investment Advisors</t>
  </si>
  <si>
    <t>Vista Private Wealth Partners LLC
f/k/a FFEC Advisory Group LLC</t>
  </si>
  <si>
    <t>April 3, 2014
Firm name changed 
August 7, 2017
Contact Information Updated
January 25, 2018
Contact information amended
(November 12, 2018)</t>
  </si>
  <si>
    <t xml:space="preserve">Acorn Wealth Advisors, LLC </t>
  </si>
  <si>
    <t>Barclay Breland Family Office</t>
  </si>
  <si>
    <t xml:space="preserve">KLK Capital Management LLC </t>
  </si>
  <si>
    <t>4/11/2014
contact information updated 9/6/17</t>
  </si>
  <si>
    <t xml:space="preserve">M.S. Howells &amp; Co </t>
  </si>
  <si>
    <t>Navigate Private Wealth LLC</t>
  </si>
  <si>
    <t>4/16/2014
contact information updated 9/6/17</t>
  </si>
  <si>
    <t xml:space="preserve">Coign Capital Advisors, LLC </t>
  </si>
  <si>
    <t>Cypress Capital, LLC</t>
  </si>
  <si>
    <t>Main Line Group Wealth Management, LLC</t>
  </si>
  <si>
    <t>Left Brain Wealth Management, LLC</t>
  </si>
  <si>
    <t>4/23/2014
Withdrew as member
(Effective March 21, 2026)</t>
  </si>
  <si>
    <t>The Financial Group, LLC</t>
  </si>
  <si>
    <t xml:space="preserve">Smart Bank Investment Services
f/k/a Southern Community Bank </t>
  </si>
  <si>
    <t>April 24, 2014
Re-executed joinder May 19, 2025</t>
  </si>
  <si>
    <t>Stevens Foster Financial Services, Inc</t>
  </si>
  <si>
    <t>The Jeffrey Matthews Financial Group, LLC</t>
  </si>
  <si>
    <t>April 24, 2014
Contact information updated December 7, 2017</t>
  </si>
  <si>
    <t>CRT Capital Group, LLC</t>
  </si>
  <si>
    <t>Independent Financial Group, LLC</t>
  </si>
  <si>
    <t>Litvak Wealth, LLC</t>
  </si>
  <si>
    <t>FourStar Wealth Advisors, LLC
f/k/a Ginger Advisors, LLC</t>
  </si>
  <si>
    <t xml:space="preserve">Diversified Wealth Management Solutions, LLC </t>
  </si>
  <si>
    <t>Encompass Wealth Advisors, LLC
f/k/a Amberbion Capital Advisors, LLC</t>
  </si>
  <si>
    <t>Amicus Financial Advisors, LLC</t>
  </si>
  <si>
    <t>Bischoff Wealth Management Group, LLC f/k/a Alcipion Wealth Management, LLC</t>
  </si>
  <si>
    <t>May 12, 2014
contact information amended 9/30/15</t>
  </si>
  <si>
    <t>HFS Wealth Advisors LLC</t>
  </si>
  <si>
    <t>May 13, 2014
Withdrew as Member
(effective December 1, 2017)</t>
  </si>
  <si>
    <t>Atlas Brown Inc</t>
  </si>
  <si>
    <t>Penn Guardian Investment Counsel, LLC</t>
  </si>
  <si>
    <t>JLA Investment Management</t>
  </si>
  <si>
    <t>KWMG, LLC</t>
  </si>
  <si>
    <t>5/21/2014
contact information updated 9/6/17
Withdrew as a member
effective July 6, 2024</t>
  </si>
  <si>
    <t>Isthmus Partners, LLC
f/k/a WAM, LLC</t>
  </si>
  <si>
    <t>Johnson &amp; White Wealth Management LLC</t>
  </si>
  <si>
    <t>Twelve Points Wealth Management LLC</t>
  </si>
  <si>
    <t>Twelve Points Capital LLC</t>
  </si>
  <si>
    <t>Navigo Wealth Management</t>
  </si>
  <si>
    <t xml:space="preserve">Sheppard Wealth Management LLC </t>
  </si>
  <si>
    <t xml:space="preserve">Western Wealth Management, LLC </t>
  </si>
  <si>
    <t>May 29, 2014
Contact information updated
(September 28, 2016)
Contact information updated
(November 1, 2018)</t>
  </si>
  <si>
    <t>Register Financial Associates, Inc.</t>
  </si>
  <si>
    <t>Palomar Financial Services LLC</t>
  </si>
  <si>
    <t xml:space="preserve">Opus Private Wealth Group LLC </t>
  </si>
  <si>
    <t>6/11/2014
contact information updated 9/6/17</t>
  </si>
  <si>
    <t>Waypoint Wealth Counsel</t>
  </si>
  <si>
    <t>Ameris Bank</t>
  </si>
  <si>
    <t>Stockbridge Private Wealth Management LLC</t>
  </si>
  <si>
    <t>Entrust Parable Capital, LLC</t>
  </si>
  <si>
    <t>RW Investment Management, LLC
f/k/a Rathbone Warwick Investment Management, LLC</t>
  </si>
  <si>
    <t>June 30, 2014
Contact information updated 
September 6, 2017
Withdrew as a Member
Effective March 10, 2025</t>
  </si>
  <si>
    <t xml:space="preserve">JG Capital </t>
  </si>
  <si>
    <t xml:space="preserve">Conrad Capital Management, Inc.  </t>
  </si>
  <si>
    <t>AndCo Consulting, LLC
f/k/a The Bogdahn Group</t>
  </si>
  <si>
    <t>July 8, 2014
Firm name changed 
July 10, 2017</t>
  </si>
  <si>
    <t xml:space="preserve">Alpha Cubed Investments </t>
  </si>
  <si>
    <t>July 10, 2014
Withdrew as Member
(February 22, 2019)</t>
  </si>
  <si>
    <t>Kingsbury Capital Inc. f/k/a  Kingsbury Capital LLC</t>
  </si>
  <si>
    <t>July, 10, 2014
Firm name and contact information updated
October 31, 2017</t>
  </si>
  <si>
    <t xml:space="preserve">RS Core Capital </t>
  </si>
  <si>
    <t>Washington Growth Strategies LLC</t>
  </si>
  <si>
    <t>Nova R Wealth, Inc.
f/k/a Janice Advisors, LLC</t>
  </si>
  <si>
    <t>Redlin Investments LLC</t>
  </si>
  <si>
    <t>Rootstock Investment Management, LLC</t>
  </si>
  <si>
    <t>Mosaic Family Wealth, LLC
(f/k/a Orchid Advisors, LLC)</t>
  </si>
  <si>
    <t>McAdam LLC f/k/a Nona Advisors, LLC</t>
  </si>
  <si>
    <t>Sortino Advisory Partners, LLC
f/k/a Margo Advisors, LLC</t>
  </si>
  <si>
    <t>August 5, 2014
Withdrew as Member 
(Effective May 19, 2016)</t>
  </si>
  <si>
    <t>Securities Management &amp; Research, Inc.</t>
  </si>
  <si>
    <t xml:space="preserve">Park Avenue Securities, LLC
*See specific qualifications regarding this firm’s Broker Protocol joinder in the attached Master List of Protocol Members with Joinder Qualifications </t>
  </si>
  <si>
    <t>August 7, 2014
Contact information amended
(November 16, 2021)
Original agreement amended with special provisions
(February 8, 2023)
Contact information amended 
November 7, 2023</t>
  </si>
  <si>
    <t>Alliance Wealth Management Group, LLC
f/k/a Laura Advisors, LLC</t>
  </si>
  <si>
    <t>August 12, 2014
Withdrew as Member 
(Notice provided 
February 23, 2017)</t>
  </si>
  <si>
    <t>Heidi Advisors, LLC</t>
  </si>
  <si>
    <t>Blue Moon Wealth Advisory, LLC</t>
  </si>
  <si>
    <t>Stolzer Rothschild Levy, LLC</t>
  </si>
  <si>
    <t>FCG Advisors, LLC</t>
  </si>
  <si>
    <t xml:space="preserve">Cartography Capital, LLC </t>
  </si>
  <si>
    <t>8/22/2014
contact information updated 9/6/17</t>
  </si>
  <si>
    <t>Venturi Wealth Management, LLC f/k/a Irene Advisors, LLC</t>
  </si>
  <si>
    <t>8/25/2014
Withdrew as Member
(Effective February 28, 2026)</t>
  </si>
  <si>
    <t>SNS Financial Group, LLC</t>
  </si>
  <si>
    <t>August 25, 2014
(Withdrew as Member
effective 3/26/17)</t>
  </si>
  <si>
    <t>Advanced Research Investment Solutions, LLC
f/k/a Kristy Advisors, LLC</t>
  </si>
  <si>
    <t>Bank Fund Equities, Inc.</t>
  </si>
  <si>
    <t>Sandra Advisors, LLC</t>
  </si>
  <si>
    <t>Portia Advisors, LLC</t>
  </si>
  <si>
    <t>Rachel Advisors</t>
  </si>
  <si>
    <t>Dawson James Securities, Inc</t>
  </si>
  <si>
    <t>Lionsgate Investments Incorporated</t>
  </si>
  <si>
    <t>Corient Capital Partners, LLC f/k/a Dawn Advisors, LLC</t>
  </si>
  <si>
    <t>Edna Advisors, LLC</t>
  </si>
  <si>
    <t>Carrie Advisors, LLC</t>
  </si>
  <si>
    <t>September 9, 2014
Withdrew as Member 
(Effective May 3, 2015)</t>
  </si>
  <si>
    <t>GWN Securities, Inc</t>
  </si>
  <si>
    <t>Kessler Wealth Advisors, LLC</t>
  </si>
  <si>
    <t>Stokes &amp; Hubbell Capital Management, LLC
f/k/a Alvachite Capital Advisors, LLC</t>
  </si>
  <si>
    <t>DH Wealth Management, Inc.</t>
  </si>
  <si>
    <t>Clearview Wealth Solutions, LLC
f/k/a BAF GJS, LLC</t>
  </si>
  <si>
    <t>83rd St. Wealth Management, LLC
f/k/a KJS GJS, LLC</t>
  </si>
  <si>
    <t>One Wealth Advisors, LLC f/k/a Verna Advisors, LLC</t>
  </si>
  <si>
    <t>Omnia Family Wealth, LLC f/k/a Terese Advisors, LLC</t>
  </si>
  <si>
    <t>Alpha Private Wealth Advisors, LLC</t>
  </si>
  <si>
    <t>9/25/2014
contact information updated 9/6/17</t>
  </si>
  <si>
    <t>Austin Wealth Management, LLC</t>
  </si>
  <si>
    <t>Sequoia Wealth Management, LLC</t>
  </si>
  <si>
    <t>Bavelier Wealth Management, LLC</t>
  </si>
  <si>
    <t xml:space="preserve">Interactive Wealth Advisors, Inc. </t>
  </si>
  <si>
    <t>Lantern Investments</t>
  </si>
  <si>
    <t>October 6, 2014
Contact information amended
(February 21, 2019)</t>
  </si>
  <si>
    <t>RiverGlades Family Office, LLC</t>
  </si>
  <si>
    <t xml:space="preserve">Antonetti Capital Management LLC </t>
  </si>
  <si>
    <t xml:space="preserve">Eaglevue Capital LLC </t>
  </si>
  <si>
    <t>WSFS Private Wealth, LLC</t>
  </si>
  <si>
    <t>Camelot Funds, LLC</t>
  </si>
  <si>
    <t>Camelot Portfolios, LLC</t>
  </si>
  <si>
    <t>Camelot Advisors, LLC</t>
  </si>
  <si>
    <t>Integritt Investment Management LLC</t>
  </si>
  <si>
    <t>10/15/2014
contact information updated 9/6/17</t>
  </si>
  <si>
    <t>Centerline Wealth Advisors, LLC 
f/k/a Ballad Investments, LLC</t>
  </si>
  <si>
    <t>10/28/2014
Withdrew as member
(Effective May 22, 2026)</t>
  </si>
  <si>
    <t>Wallis Advisors, LLC</t>
  </si>
  <si>
    <t>Geneos Wealth Management, Inc.</t>
  </si>
  <si>
    <t>Highpoint Planning Partners, LLC</t>
  </si>
  <si>
    <t>IHT Wealth Management, LLC
*See specific qualifications regarding this firm’s Broker Protocol joinder in the attached Master List of Protocol Members with Joinder Qualifications (as of 5/22/15)</t>
  </si>
  <si>
    <t>Hornor, Townsend &amp; Kent, LLC
f/k/a Hornor, Townsend &amp; Kent, Inc.</t>
  </si>
  <si>
    <t>October 31, 2014
Contact information amended 4/14/25
Contact information amended 7/31/25
Firm name updated 4/14/25</t>
  </si>
  <si>
    <t>Valda Partners, LLC f/k/a Agnes Advisors, LLC</t>
  </si>
  <si>
    <t>Cardan Capital Partners, LLC f/k/a Betty Advisors, LLC</t>
  </si>
  <si>
    <t>November 6, 2014
Contact information updated 11/19/15</t>
  </si>
  <si>
    <t>Portland Private Wealth Management, Inc.</t>
  </si>
  <si>
    <t>Holistic Financial Partners, LLC f/k/a Felice Advisors, LLC</t>
  </si>
  <si>
    <t>NYPPEX, LLC</t>
  </si>
  <si>
    <t>Gerda Advisors, LLC</t>
  </si>
  <si>
    <t>GrandView Asset Management LLC</t>
  </si>
  <si>
    <t>Truist Investment Services, Inc.
(f/k/a SunTrust Investment Services, Inc.)
*See specific qualifications regarding this firm’s Broker Protocol joinder in the attached Master List of Protocol Members with Joinder Qualifications</t>
  </si>
  <si>
    <t>November 19, 2014
Contact information updated
July 9, 2018
Contact information Updated 
February 1, 2019
Firm name updated
September 28, 2021
Qualification Letter
(Effective September 28, 2021)
Contact information updated
July 17, 2023</t>
  </si>
  <si>
    <t>November 19, 2014
Contact information updated
July 9, 2018
Contact information Updated 
February 1, 2019
Firm name updated
September 28, 2021
Qualification Letter
(Effective September 28, 2021)
Contact information updated
July 17, 2024</t>
  </si>
  <si>
    <t>November 19, 2014
Contact information updated
July 9, 2018
Contact information Updated 
February 1, 2019
Firm name updated
September 28, 2021
Qualification Letter
(Effective September 28, 2021)
Contact information updated
July 17, 2025</t>
  </si>
  <si>
    <t>Wealthstar Advisors, LLC</t>
  </si>
  <si>
    <t>Lanham O'Dell and Company, Inc. d/b/a LOC Investment Advisers</t>
  </si>
  <si>
    <t xml:space="preserve">Hulick Capital Management, LLC d/b/a Holly Street Wealth Advisors </t>
  </si>
  <si>
    <t>November 26, 2014
Contact information updated 2/9/16</t>
  </si>
  <si>
    <t>Steward Family Office, Inc.</t>
  </si>
  <si>
    <t>11/26/2014
contact information updated 9/6/17</t>
  </si>
  <si>
    <t>Harriet Advisors, LLC</t>
  </si>
  <si>
    <t>Lifetime Wealth Advisors</t>
  </si>
  <si>
    <t>Watchstone Wealth Management LLC</t>
  </si>
  <si>
    <t>Spectrum Financial Alliance Ltd., LLC</t>
  </si>
  <si>
    <t>December 12, 2014
Contact information amended 12/11/2023</t>
  </si>
  <si>
    <t>Cresta Advisors</t>
  </si>
  <si>
    <t>Valley Creek Advisors, LLC</t>
  </si>
  <si>
    <t>Fairhaven Wealth Management, LLC</t>
  </si>
  <si>
    <t>Baystate Wealth Management, LLC</t>
  </si>
  <si>
    <t>Sequoia Financial Group LLC</t>
  </si>
  <si>
    <t>December 18, 2014
Withdrew as Member
effective December 1, 2024</t>
  </si>
  <si>
    <t>Quantumleap Wealth Management, LLC</t>
  </si>
  <si>
    <t>McClellan Financial Consulting, LLC</t>
  </si>
  <si>
    <t>Feltz Wealthplan, Inc</t>
  </si>
  <si>
    <t>Lawson Kroeker Investment Management, Inc</t>
  </si>
  <si>
    <t>Valmark Securities, Inc.</t>
  </si>
  <si>
    <t>12/31/2014
Contact information updated 3/26/18</t>
  </si>
  <si>
    <t>Sheu Wealth Management, LLC</t>
  </si>
  <si>
    <t>1/5/2015
contact information updated 9/6/17</t>
  </si>
  <si>
    <t>Rede Wealth, LLC
f/k/a Abestra Capital Management, LLC</t>
  </si>
  <si>
    <t>Cornerstone Wealth Management, LLC</t>
  </si>
  <si>
    <t>January 6, 2015
Withdrew as Member
(effective 12/1/17)</t>
  </si>
  <si>
    <t>MetLife Securities Inc. (MSI)*
*See specific qualifications regarding this firm’s Broker Protocol joinder in the attached Master List of Protocol Members with Joinder Qualifications</t>
  </si>
  <si>
    <t>1/7/2015
Withdrew as Member
(effective 3/25/17)</t>
  </si>
  <si>
    <t>Capital Fiduciary Advisors, LLC</t>
  </si>
  <si>
    <t>Elite Focus Private Wealth, LLC</t>
  </si>
  <si>
    <t>Navalign, LLC f/k/a Carter Jacobs, LLC</t>
  </si>
  <si>
    <t>January 15, 2015
Firm name and contact information updated 5/10/2023</t>
  </si>
  <si>
    <t>Weatherhelm Capital Management, LLC</t>
  </si>
  <si>
    <t>The Frazer Lanier Compnay, Incorporated</t>
  </si>
  <si>
    <t xml:space="preserve">Purus Wealth Management, LLC </t>
  </si>
  <si>
    <t>1/19/2015
contact information updated 9/6/17</t>
  </si>
  <si>
    <t>Sentry Advisors, LLC</t>
  </si>
  <si>
    <t>January 20, 2015
Contact Information Updated January 11, 2018</t>
  </si>
  <si>
    <t>Durante &amp; Waters, LLC</t>
  </si>
  <si>
    <t>Millstone Wealth Partners LLC</t>
  </si>
  <si>
    <t>Monere Investments, Inc.
f/k/a Atrium Trading, Inc</t>
  </si>
  <si>
    <t>Creative Planning, Inc.</t>
  </si>
  <si>
    <t>2/2/2015 
Withdrew as Member (Notice Provided July 28, 2015)</t>
  </si>
  <si>
    <t>Private Client Wealth Advisors, LLC</t>
  </si>
  <si>
    <t>Integrated Advisors Network LLC</t>
  </si>
  <si>
    <t xml:space="preserve">Freedom Investors Corp. </t>
  </si>
  <si>
    <t>JECohen &amp; Co., LLC</t>
  </si>
  <si>
    <t>February 13, 2015
Contact information updated
January 11, 2016
Telephone number updated
May 14, 2018</t>
  </si>
  <si>
    <t>Quantum Financial Partners, LLC</t>
  </si>
  <si>
    <t>Footprints Assets Management &amp; Research, Inc</t>
  </si>
  <si>
    <t>2/17/2015
Contact information updated 8/16/16</t>
  </si>
  <si>
    <t>Ruggie Capital Group</t>
  </si>
  <si>
    <t>Source Financial Advisors, LLC</t>
  </si>
  <si>
    <t>March 11, 2015
Contact information updated 4/18/16</t>
  </si>
  <si>
    <t xml:space="preserve">Investors Capital Corporation </t>
  </si>
  <si>
    <t>March 13, 2015
Contact information amended 1/11/16
Contact information amended 4/12/2021</t>
  </si>
  <si>
    <t xml:space="preserve">Ingalls &amp; Snyder, LLC </t>
  </si>
  <si>
    <t>Client One Securities LLC</t>
  </si>
  <si>
    <t>March 17, 2015
Contact information amended 5/16/2023</t>
  </si>
  <si>
    <t xml:space="preserve">Doxa Captial Partners </t>
  </si>
  <si>
    <t>Elevate Financial LLC</t>
  </si>
  <si>
    <t xml:space="preserve">Oak City Consulting </t>
  </si>
  <si>
    <t>Mosaic Advisors</t>
  </si>
  <si>
    <t>Oxford Financial Group, Ltd.</t>
  </si>
  <si>
    <t>March 27, 2015
Withdrew as Member
(effective April 1, 2017)</t>
  </si>
  <si>
    <t>Bay Colony Advisory Group, Inc.</t>
  </si>
  <si>
    <t>Proper Wealth Management</t>
  </si>
  <si>
    <t>Cribstone Capital Management, LLC
f/k/a Anchorline Wealth Advisors, LLC</t>
  </si>
  <si>
    <t>Integrated Investment Consultants, LLC</t>
  </si>
  <si>
    <t>Cleary Gull, Inc.</t>
  </si>
  <si>
    <t>Sterling Monroe Securities, LLC</t>
  </si>
  <si>
    <t>Aries Wealth Management, LLC</t>
  </si>
  <si>
    <t>4/15/2015
contact information updated 9/6/17</t>
  </si>
  <si>
    <t>Hall Private Wealth Advisers LLC dba HPWA</t>
  </si>
  <si>
    <t>April 15, 2015
Contact information updated
September 6, 2017
Contact information updated
June 29, 2018</t>
  </si>
  <si>
    <t>Las Olas Capital Advisors, LLC f/k/a TruClarity Wealth Advisors - Fort Lauderdale, LLC</t>
  </si>
  <si>
    <t>ONE Advisory Partners, LLC
f/k/a ONE Retirement, LLC</t>
  </si>
  <si>
    <t>April 22, 2015
Firm name changed, contact information updated  
December 11, 2017
Withdrew as member
(effective 12/22/17)</t>
  </si>
  <si>
    <t xml:space="preserve">USA Financial Securities Corporation </t>
  </si>
  <si>
    <t>La Ferla Group LLC
f/k/a Averlit Capital Advisors LLC</t>
  </si>
  <si>
    <t>Hayden Royal, LLC
(f/k/a Great Lakes &amp; Atlantic Wealth Management and Advisory Partners)</t>
  </si>
  <si>
    <t>April 27, 2015
Firm name and contact information amended
(February 13, 2019)</t>
  </si>
  <si>
    <t xml:space="preserve">January Capital Advisors, LLC </t>
  </si>
  <si>
    <t>4/30/2015
contact information updated 9/6/17</t>
  </si>
  <si>
    <t>Hazel Ridge Advisors, LLC</t>
  </si>
  <si>
    <t>Visionary Wealth Advisors, LLC</t>
  </si>
  <si>
    <t>Opus Wealth Partners, LLC dba Opus Wealth Management Group</t>
  </si>
  <si>
    <t>5/8/2015
contact information updated 9/6/17</t>
  </si>
  <si>
    <t>CTBC Bank Corp (USA)/ CTBC Wealth Management</t>
  </si>
  <si>
    <t>Bell &amp; Brown Wealth Advisors, LLC</t>
  </si>
  <si>
    <t>Forthright Wealth Management, LLC</t>
  </si>
  <si>
    <t>5/11/2015
Withdrew as member
(Effective September 27, 2026)</t>
  </si>
  <si>
    <t>Adventus Veritas</t>
  </si>
  <si>
    <t>Rogers Capital Advisors, LLC</t>
  </si>
  <si>
    <t>Your Vision Financial Services, LLC</t>
  </si>
  <si>
    <t>CWA Asset Management Group</t>
  </si>
  <si>
    <t>CliftonLarsonAllen Wealth Advisors, LLC</t>
  </si>
  <si>
    <t>5/20/2015
Withdrew as member 
(effective 1/11/17)</t>
  </si>
  <si>
    <t>Freestone Capital Management, LLC</t>
  </si>
  <si>
    <t>May 22, 2015
Withdrew as member 
(effective July 17, 2017)</t>
  </si>
  <si>
    <t>NBC Securities, Inc.</t>
  </si>
  <si>
    <t>Adams Chetwood Wealth Management Group, LLC</t>
  </si>
  <si>
    <t>5/27/2015
contact information updated 9/6/17</t>
  </si>
  <si>
    <t>Grubman Wealth Management</t>
  </si>
  <si>
    <t>Pinnacle Asset Management</t>
  </si>
  <si>
    <t>CalmWater Financial, LLC</t>
  </si>
  <si>
    <t>Auxin Group Wealth Management, LLC</t>
  </si>
  <si>
    <t>UPSTREAM Investment Partners, LLC</t>
  </si>
  <si>
    <t>tru Independence Asset Management, LLC</t>
  </si>
  <si>
    <t>Wilbanks Securities, Inc.</t>
  </si>
  <si>
    <t>Florence Capital Advisors, LLC f/k/a Braddock Advisors, LLC</t>
  </si>
  <si>
    <t>June 29, 2015
Contact information updated October 28, 2015</t>
  </si>
  <si>
    <t>Montgomery &amp; Co., LLC</t>
  </si>
  <si>
    <t>Spartan Planning &amp; Wealth Management, LLC</t>
  </si>
  <si>
    <t>Zenyatta Advisors, LLC</t>
  </si>
  <si>
    <t>Silicon Hills Wealth Management</t>
  </si>
  <si>
    <t>July 7, 2015
Withdrew as Member
(Effective 09/15/2023)</t>
  </si>
  <si>
    <t>Open Range Financial Group, LLC</t>
  </si>
  <si>
    <t>7/8/2015
contact information updated 9/6/17</t>
  </si>
  <si>
    <t>Stony Point Wealth Management, Inc.</t>
  </si>
  <si>
    <t>Trinity Planning Group, LLC ("Trinity Planning Group")</t>
  </si>
  <si>
    <t>CG Asset Management, LLC</t>
  </si>
  <si>
    <t>7/14/2015
Withdrew as Member
(Effective 12/30/16)</t>
  </si>
  <si>
    <t>My Financial Aurora LLC dba Financial Aurora Inc.</t>
  </si>
  <si>
    <t>7/15/2015
contact information updated 9/6/17</t>
  </si>
  <si>
    <t>Miramontes Capital, LLC</t>
  </si>
  <si>
    <t>7/17/2015
contact information updated 9/6/17
Withdrew as Member
(Notice received 
December 7, 2017)
Re-Executed Joinder Agreement on 8/23/2019</t>
  </si>
  <si>
    <t>National Wealth Management Group, LLC</t>
  </si>
  <si>
    <t>The Corundum Group, Inc.</t>
  </si>
  <si>
    <t>White Oak Financial Management, Inc.</t>
  </si>
  <si>
    <t>Seraphim Capital Management</t>
  </si>
  <si>
    <t>Summit Trail Advisors, LLC</t>
  </si>
  <si>
    <t>Institutional Securities Corporation</t>
  </si>
  <si>
    <t>Portfolio Capital Management, Inc.</t>
  </si>
  <si>
    <t>IFG Advisory, LLC</t>
  </si>
  <si>
    <t>OM Pacific Capital LLC</t>
  </si>
  <si>
    <t>7/29/2015
contact information updated 9/6/17</t>
  </si>
  <si>
    <t>Atlas Wealth Partners, LLC</t>
  </si>
  <si>
    <t>Washington &amp; Scoville, LLC</t>
  </si>
  <si>
    <t>Mirae Asset Wealth Management (USA), Inc.</t>
  </si>
  <si>
    <t>8/10/2015
contact information updated 9/6/17</t>
  </si>
  <si>
    <t>Lido Advisors, LLC</t>
  </si>
  <si>
    <t>August 13, 2015
Withdrew as Member
Effective October 8, 2018
Rejoined as of June 1, 2019
Withdrew as Member
(Effective May 22, 2026)</t>
  </si>
  <si>
    <t>SevenBridge Financial Group, LLC</t>
  </si>
  <si>
    <t>Austin Financial Partners</t>
  </si>
  <si>
    <t>Ahrens Investment Partners, LLC</t>
  </si>
  <si>
    <t>Center for Wealth Planning Advisors, Inc.</t>
  </si>
  <si>
    <t>Confidant Financial Solutions, LLC</t>
  </si>
  <si>
    <t>DFPG Investments, Inc.</t>
  </si>
  <si>
    <t>August 28, 2015
Withdrew as a member
effective April 7, 2025</t>
  </si>
  <si>
    <t>North Shore Private Asset Management, LLC</t>
  </si>
  <si>
    <t>Private Portfolio Partners, LLC</t>
  </si>
  <si>
    <t>First Capital Advisors Group, LLC</t>
  </si>
  <si>
    <t>Moloney Securities Co. Inc.</t>
  </si>
  <si>
    <t>Harvest Wealth Management</t>
  </si>
  <si>
    <t>Silver Oak Wealth Management</t>
  </si>
  <si>
    <t>Avondale Asset Management</t>
  </si>
  <si>
    <t>SCS Advisory Services, LLC</t>
  </si>
  <si>
    <t>Prometheus Wealth Management, LLC</t>
  </si>
  <si>
    <t>BridgeLight Capital, LLC</t>
  </si>
  <si>
    <t>Peak Financial Management, Inc. f/k/a Aiguille Financial Advisors, Inc.</t>
  </si>
  <si>
    <t>September 29, 2015
Contact information updated 10/9/15</t>
  </si>
  <si>
    <t>Milestone Advisory Partners, LLC</t>
  </si>
  <si>
    <t>KFA Private Wealth Group, LLC f/k/a Cora Advisors, LLC</t>
  </si>
  <si>
    <t>September 30, 2015
Contact information updated 11/5/15</t>
  </si>
  <si>
    <t>Financial Management Services of America LLC.</t>
  </si>
  <si>
    <t xml:space="preserve">Texas Bank and Trust 
*See specific qualifications regarding this firm’s Broker Protocol joinder in the attached Master List of Protocol Members with Joinder Qualifications </t>
  </si>
  <si>
    <t>September 30, 2015
Withdrew as Member 
(Effective August 5, 2016)</t>
  </si>
  <si>
    <t>Econ Wealth Management LLC</t>
  </si>
  <si>
    <t>Bristol Financial LLC
(f/k/a Bristol Wealth Management LLC)</t>
  </si>
  <si>
    <t>October 1, 2015
Firm name amended
July 31, 2018</t>
  </si>
  <si>
    <t>Capital Management Services, Inc.</t>
  </si>
  <si>
    <t>Nepsis Capital Management, Inc.</t>
  </si>
  <si>
    <t>Bickmore, LLC</t>
  </si>
  <si>
    <t>Quantitative Asset Management, LLC</t>
  </si>
  <si>
    <t>Cetera Financial Specialists LLC</t>
  </si>
  <si>
    <t>October 9, 2015
Contact information amended 1/11/16
Contact information amended 4/12/2021</t>
  </si>
  <si>
    <t>Rhodes Securities, Inc., a Texas corporation</t>
  </si>
  <si>
    <t>Rhodes Investment Advisors, Inc., a Texas corporation</t>
  </si>
  <si>
    <t>SimonBaker &amp; Partners</t>
  </si>
  <si>
    <t>EVP Capital Advisors, LLC</t>
  </si>
  <si>
    <t>October 21, 2015
Withdrew as Member 
(Notice Provided Jan 20, 2016)</t>
  </si>
  <si>
    <t>AHD, LLC</t>
  </si>
  <si>
    <t>FallLine Securities</t>
  </si>
  <si>
    <t>Empire Asset Management Company</t>
  </si>
  <si>
    <t>First Kentucky Securities Corporation</t>
  </si>
  <si>
    <t>Leach, Bickmore &amp; Weiss Wealth Management, LLC ("LBW Wealth Management")</t>
  </si>
  <si>
    <t>Manarin Investment Counsel</t>
  </si>
  <si>
    <t>Gordion Wealth Advisors</t>
  </si>
  <si>
    <t>Wealth Management Solutions LLC</t>
  </si>
  <si>
    <t>First Financial Advisors LC</t>
  </si>
  <si>
    <t>Compass Ion Advisors, LLC</t>
  </si>
  <si>
    <t>Bluefin Investment Management, LLC</t>
  </si>
  <si>
    <t>Lakewood Asset Management</t>
  </si>
  <si>
    <t>Keeney Financial Group Inc.</t>
  </si>
  <si>
    <t>Northstar Wealth Partners, LLC</t>
  </si>
  <si>
    <t>One Charles Private Wealth, LLC</t>
  </si>
  <si>
    <t>November 12, 2015
Contact information updated 6/1/16
Withdrew as a member
Effective November 14, 2024</t>
  </si>
  <si>
    <t>Awareness Wealth Advisors, Inc.</t>
  </si>
  <si>
    <t>Harbor Financial Services, LLC (AL)</t>
  </si>
  <si>
    <t>Oak Point Financial Group, Inc.</t>
  </si>
  <si>
    <t>11/17/2015
Withdrew as Member effective April 4, 2018</t>
  </si>
  <si>
    <t>The Oak Ridge Financial Services Group, Inc.</t>
  </si>
  <si>
    <t>November 20, 2015
Contact information amended 2/7/2023</t>
  </si>
  <si>
    <t>Orion Investment Advisors</t>
  </si>
  <si>
    <t>November 23, 2015
Withdrew as Member (Notice Provided April 13, 2017)</t>
  </si>
  <si>
    <t>Investment Advisors Corp.</t>
  </si>
  <si>
    <t>Broker Dealer Financial Services Corp.</t>
  </si>
  <si>
    <t>TJM Institutional Services, LLC</t>
  </si>
  <si>
    <t>Columbia River Advisors, LLC</t>
  </si>
  <si>
    <t>Joined December 4, 2015
Withdrew as Member (Notice Provided January 7, 2016)
Rejoined January 8, 2024
Withdrew as a Member
effective September 10, 2024</t>
  </si>
  <si>
    <t>Coastal Capital Management, LLC</t>
  </si>
  <si>
    <t>The Prudent Expert, LLC</t>
  </si>
  <si>
    <t>December 8, 2015
Withdrew as Member (Notice Provided November 29, 2016)</t>
  </si>
  <si>
    <t>Triad Hybrid Solutions, LLC</t>
  </si>
  <si>
    <t>December 11, 2015
Contact information amended
August 2, 2018</t>
  </si>
  <si>
    <t>A.H. Williams &amp; Co., L.P.</t>
  </si>
  <si>
    <t>The Strategic Financial Alliance, Inc.</t>
  </si>
  <si>
    <t>AZ Apice Capital Management LLC</t>
  </si>
  <si>
    <t>Investment Center, Inc. d/b/a Ogrizovich Financial Management, Inc.</t>
  </si>
  <si>
    <t>Insight Private Advisors, LLC</t>
  </si>
  <si>
    <t>January 6, 2015
Contact information amended 1/11/16</t>
  </si>
  <si>
    <t>Vorpahl Wing Securities Inc.</t>
  </si>
  <si>
    <t>January 6, 2016
Withdrew as a Member
Effective March 8, 2025</t>
  </si>
  <si>
    <t>Mandala Wealth Management, LLC</t>
  </si>
  <si>
    <t>1/8/2016
contact information updated 9/6/17</t>
  </si>
  <si>
    <t>Premia Global Advisors, LLC f/k/a Altriak Wealth Advisors, LLC</t>
  </si>
  <si>
    <t>January 8, 2016
Information amended 1/21/16</t>
  </si>
  <si>
    <t>Palomar Financial Services, Inc.</t>
  </si>
  <si>
    <t>Integrity Wealth Advisors, LLC</t>
  </si>
  <si>
    <t>1/13/2016
contact information updated 9/6/17</t>
  </si>
  <si>
    <t>Sowell Management Services</t>
  </si>
  <si>
    <t>Northwest Criterion Asset Management, LLC</t>
  </si>
  <si>
    <t>Consolidated Portfolio Review Corp.</t>
  </si>
  <si>
    <t>Amarillo National Bank</t>
  </si>
  <si>
    <t>Pinnacle Peak Private Client Group, LLC</t>
  </si>
  <si>
    <t>1/20/2016
contact information updated 9/6/17</t>
  </si>
  <si>
    <t>Stonecrest Capital Markets, Inc. (f/k/a Redwine &amp; Co., Inc.) dba "Stonecrest Partners</t>
  </si>
  <si>
    <t>January 21, 2016
(Firm name and Contact Updated) 
October 5, 2021</t>
  </si>
  <si>
    <t>M Holdings Securities, Inc.</t>
  </si>
  <si>
    <t>February 1, 2016
Contact information amended
(May 9, 2022)</t>
  </si>
  <si>
    <t>Medallion Wealth Advisors, LLC</t>
  </si>
  <si>
    <t>Lake Avenue Financial, LLC</t>
  </si>
  <si>
    <t>Summit Financial Wealth Advisors LLC</t>
  </si>
  <si>
    <t>WealthSource Partners, LLC
*See specific qualifications regarding this firm’s Broker Protocol joinder in the attached Master List of Protocol Members with Joinder Qualifications</t>
  </si>
  <si>
    <t>2/12/2016
Joinder Qualification amended
(March 7, 2019)
Joinder Qualification amended
(February 15, 2022)</t>
  </si>
  <si>
    <t>Tower Wealth Advisors, Inc.</t>
  </si>
  <si>
    <t>Golden State Wealth Management, LLC</t>
  </si>
  <si>
    <t>2/22/2016
contact information updated 9/6/17</t>
  </si>
  <si>
    <t>Breakwater Financial LLC</t>
  </si>
  <si>
    <t>Diligent Investors, LLC</t>
  </si>
  <si>
    <t>2/29/2016
contact information updated 9/6/17</t>
  </si>
  <si>
    <t>AE Wealth Management, LLC</t>
  </si>
  <si>
    <t>3/9/2016
Withdrew as Member
(Effective August 28,2026)</t>
  </si>
  <si>
    <t>Fragasso Financial Advisors, Inc.</t>
  </si>
  <si>
    <t>March 9, 2016
Withdrew as Member
August 1, 2018</t>
  </si>
  <si>
    <t>Parks' Southwestern Enterprises, LLC</t>
  </si>
  <si>
    <t>3/9/2016
contact information updated 9/6/17</t>
  </si>
  <si>
    <t>Brokers International Financial Services, LLC</t>
  </si>
  <si>
    <t>3/10/2016
contact information updated 9/11/17</t>
  </si>
  <si>
    <t>Innovate Wealth, LLC</t>
  </si>
  <si>
    <t>Madison Park Capital Advisors, LLC</t>
  </si>
  <si>
    <t>Core Asset Management Company</t>
  </si>
  <si>
    <t>Pennington Partners &amp; Co., LLC</t>
  </si>
  <si>
    <t>March 14, 2016
Contact information updated 4/12/16</t>
  </si>
  <si>
    <t>Action Point Financial Planning LLC
d/b/a Fiduciary Financial Advisors</t>
  </si>
  <si>
    <t>3/15/2016
Firm name updated 2/2/26</t>
  </si>
  <si>
    <t>IMS Securities, Inc.</t>
  </si>
  <si>
    <t>Christensen Capital, LLC</t>
  </si>
  <si>
    <t>Clarity Financial LLC</t>
  </si>
  <si>
    <t>3/23/2016
Withdrew as Member
(February 14, 2026)</t>
  </si>
  <si>
    <t>Gan Private Wealth Management, LLC</t>
  </si>
  <si>
    <t>3/28/2016
contact information updated 9/6/17</t>
  </si>
  <si>
    <t>Greyson Gross Capital Partners</t>
  </si>
  <si>
    <t>The Confluent Group</t>
  </si>
  <si>
    <t>Lobscouser II, LLC d/b/a Aquila Advisors and d/b/a Aquilant</t>
  </si>
  <si>
    <t>Hilltop Wealth Advisors, LLC</t>
  </si>
  <si>
    <t>4/4/2016
Firm name changed
6/3/2019</t>
  </si>
  <si>
    <t>Amalia Advisors, LLC</t>
  </si>
  <si>
    <t>The Fauser Group, LLC</t>
  </si>
  <si>
    <t>4/6/2016
contact information updated 9/6/17</t>
  </si>
  <si>
    <t>Newbridge Securities Corporation</t>
  </si>
  <si>
    <t>Newbridge Financial Services Group, Inc.</t>
  </si>
  <si>
    <t>Good Life Advisors, LLC</t>
  </si>
  <si>
    <t>Cornerstone Financial Partners, Inc. 
d/b/a Cornerstone Wealth</t>
  </si>
  <si>
    <t>April 8, 2016
Contact information updated August 11, 2017</t>
  </si>
  <si>
    <t>GWM Advisors, LLC</t>
  </si>
  <si>
    <t>April 11, 2016
Withdrew as Member
(effective November 12, 2022)</t>
  </si>
  <si>
    <t>Apexium Financial LP</t>
  </si>
  <si>
    <t>April 12, 2016
Withdrew as Member (Effective October 25, 2016)</t>
  </si>
  <si>
    <t>Avantax Advisory Services, Inc.
f/k/a HD Vest Advisory Services</t>
  </si>
  <si>
    <t>4/18/2016
Firm name updated 9/9/2019
Firm contact updated 10/30/2020
Firm contact updated 2/1/2023</t>
  </si>
  <si>
    <t>Solutions 4 Wealth, Ltd.</t>
  </si>
  <si>
    <t>Jarred Bunch Consulting, LLC
(f/k/a JB Consulting, LLC)</t>
  </si>
  <si>
    <t>April 21, 2016
Firm name and contact information amended
(February 27, 2019)</t>
  </si>
  <si>
    <t>Waterhouse Private Wealth LLC</t>
  </si>
  <si>
    <t>ClearView Financial, LLC</t>
  </si>
  <si>
    <t>Beech Hill Securities, Inc.</t>
  </si>
  <si>
    <t>4/27/2016
Contact information amended 8/16/16</t>
  </si>
  <si>
    <t>Epic Trust Advisors, LLC d/b/a Lewis Wealth Management Partners</t>
  </si>
  <si>
    <t>Peak Brokerage Services, LLC</t>
  </si>
  <si>
    <t>April 29, 2016
Contact information amended 8/9/16</t>
  </si>
  <si>
    <t>Financial Zen Group</t>
  </si>
  <si>
    <t>Rhame Gorrell Wealth Management LLC</t>
  </si>
  <si>
    <t>April 29, 2016
Contact information updated November 15, 2017
Withdrew as Member
(Effective August 24, 2026)</t>
  </si>
  <si>
    <t>Prota Financial, LLC</t>
  </si>
  <si>
    <t>Platinum Wealth Partners Inc.</t>
  </si>
  <si>
    <t>Graham Wealth Advisors LLC</t>
  </si>
  <si>
    <t>Locke Financial Services, Inc.</t>
  </si>
  <si>
    <t>5/9/2016
contact information updated 9/6/17</t>
  </si>
  <si>
    <t>Catalina Capital Group, LLC</t>
  </si>
  <si>
    <t>Vestor Capital Securities, LLC</t>
  </si>
  <si>
    <t>May 12, 2016
Withdrew as Member
(effective August 26, 2021)</t>
  </si>
  <si>
    <t>Silicon Valley Wealth Advisors, LLC</t>
  </si>
  <si>
    <t>Hilbert 8, LLC</t>
  </si>
  <si>
    <t>Gagni Asset Management LLC</t>
  </si>
  <si>
    <t>E.E. Powell &amp; Company, Inc.</t>
  </si>
  <si>
    <t>Independent Portfolio Consultants, Inc.</t>
  </si>
  <si>
    <t>Tigress Financial Partners LLC</t>
  </si>
  <si>
    <t>BP Management, S.C.</t>
  </si>
  <si>
    <t>May 20, 2016
Contact information udpated
June 29, 2018</t>
  </si>
  <si>
    <t>Lodestar Private Asset Management LLC</t>
  </si>
  <si>
    <t>5/23/2016
Withdrew as a Member 
Effective 1/20/20</t>
  </si>
  <si>
    <t>WS Wealth Management, LLC</t>
  </si>
  <si>
    <t>Madison Asset Advisors, LLC</t>
  </si>
  <si>
    <t>5/26/2016
Contact information updated 8/16/16</t>
  </si>
  <si>
    <t>Phoenix Financial Engineering</t>
  </si>
  <si>
    <t>Manhattan West Asset Management, LLC</t>
  </si>
  <si>
    <t>TBH Advisors, LLC</t>
  </si>
  <si>
    <t>Kestra Advisory Services, LLC
*See specific qualifications regarding this firm’s Broker Protocol joinder in the attached Master List of Protocol Members with Joinder Qualifications</t>
  </si>
  <si>
    <t>6/2/2016
Joinder Qualifications added
May 26, 2026</t>
  </si>
  <si>
    <t>Wealthcare Advisory Partners LLC</t>
  </si>
  <si>
    <t>Pinnacle Advisory Services</t>
  </si>
  <si>
    <t>MDX Wealth Management</t>
  </si>
  <si>
    <t>Denver Capital Group</t>
  </si>
  <si>
    <t>Lakeland Bank</t>
  </si>
  <si>
    <t>June 15, 2016
Withdrew as member 2/16/18
Re-executed Joinder Agreement
April 27, 2018
Contact Information Amended 
January 9, 2019
Withdrew as a member July 3, 2019</t>
  </si>
  <si>
    <t>Annabelle Advisors, LLC</t>
  </si>
  <si>
    <t>Red Crane Wealth Management, LLC</t>
  </si>
  <si>
    <t>6/20/2016
contact information updated 9/6/17</t>
  </si>
  <si>
    <t>Mainsail Asset Management, LLC</t>
  </si>
  <si>
    <t>BankPlus Wealth Management, LLC</t>
  </si>
  <si>
    <t>Cabana, LLC d/b/a Cabana Asset Management</t>
  </si>
  <si>
    <t>NB Wealth Management LLC</t>
  </si>
  <si>
    <t>June 27, 2016
Withdrew as member 
July 27, 2017</t>
  </si>
  <si>
    <t>MGO One Seven LLC
f/k/a We Are One Seven, LLC</t>
  </si>
  <si>
    <t>June 29, 2016
Firm name amended 
July 26, 2023</t>
  </si>
  <si>
    <t>Great Lakes Wealth, LLC</t>
  </si>
  <si>
    <t>June 29, 2016
Contact information amended
June 22, 2018</t>
  </si>
  <si>
    <t>MGO Investment Advisors Inc.</t>
  </si>
  <si>
    <t>Daniel Investment Associates LLC</t>
  </si>
  <si>
    <t>AllStreet Capital LLC</t>
  </si>
  <si>
    <t>7/6/2016
contact information updated 9/6/17</t>
  </si>
  <si>
    <t>Wise Wealth, LLC</t>
  </si>
  <si>
    <t>Altman Advisors</t>
  </si>
  <si>
    <t>7/11/2016
Withdrew as member 
(Effective 3/12/17)
Contact information updated 9/6/17</t>
  </si>
  <si>
    <t>Foster Bridge Partners, LLC</t>
  </si>
  <si>
    <t>Capstone Wealth Management Group, LLC</t>
  </si>
  <si>
    <t>America Northcoast Securities Inc.</t>
  </si>
  <si>
    <t>Fortem Financial Group, LLC
(f/k/a Fortem Financial, LLC)</t>
  </si>
  <si>
    <t>July 22, 2016
Contact information amended
August 8, 2016
Firm name changed
August 1, 2018
Withdrew as Member
(effective July 20, 2021)</t>
  </si>
  <si>
    <t>Clear Creek Financial Management, LLC</t>
  </si>
  <si>
    <t>Westwind Capital
(f/k/a Spence Asset Management)</t>
  </si>
  <si>
    <t>August 1, 2016
Firm name amended August 2, 2024</t>
  </si>
  <si>
    <t>David Cook &amp; Associates d/b/a Cedar Rowe Partners</t>
  </si>
  <si>
    <t>8/1/2016
Withdrew as Member 
(Effective 5/3/2019)</t>
  </si>
  <si>
    <t>Pacific Sun Financial Corp.</t>
  </si>
  <si>
    <t>8/1/2016
contact information updated 9/6/17</t>
  </si>
  <si>
    <t>Rothschild Wealth LLC
f/k/a Sentinus, LLC</t>
  </si>
  <si>
    <t>8/2/2016
Firm name updated 9/9/2025</t>
  </si>
  <si>
    <t>Blue Ocean Wealth Management, LLC</t>
  </si>
  <si>
    <t>ATR Advisors, LLC</t>
  </si>
  <si>
    <t>Miller Investment Mangement Company LLC
f/k/a Michael Investment Management LLC</t>
  </si>
  <si>
    <t>8/18/2016
Firm name and contact information updated 10/27/16
Withdrew as a member 
Effective 1/20/2021</t>
  </si>
  <si>
    <t>I3 Wealth Partners, LLC
f/k/a Icon Wealth Partners, LLC 
f/k/a Equity Advisors, LLC</t>
  </si>
  <si>
    <t>August 18, 2016
Firm name and Contact information updated 8/19/16
Withdrew as a member 
Effective November 1, 2024</t>
  </si>
  <si>
    <t>Shanklin Capital Management, Inc.
D/B/A Sycamore Financial Advisors, Inc.</t>
  </si>
  <si>
    <t>Supernova Wealth Management, LLC</t>
  </si>
  <si>
    <t>Duke Wealth Management, LLC</t>
  </si>
  <si>
    <t>MAXIMAI Investment Partners, LLC
f/k/a Captain 15, LLC</t>
  </si>
  <si>
    <t>8/30/2016
firm name changed 
September 9, 2016</t>
  </si>
  <si>
    <t>ACAS, LLC</t>
  </si>
  <si>
    <t>North Scottsdale Wealth Advisors, LLC</t>
  </si>
  <si>
    <t>8/31/2016
contact information updated 9/6/17</t>
  </si>
  <si>
    <t>Silicon Private Wealth</t>
  </si>
  <si>
    <t>6 Meridian LLC
f/k/a Lauren Associates, LLC</t>
  </si>
  <si>
    <t>September 6, 2016
firm name and contact changed September 13, 2016</t>
  </si>
  <si>
    <t>Waterloo Capital, LP</t>
  </si>
  <si>
    <t>Smart Advisory Group, LLC</t>
  </si>
  <si>
    <t>Coastal Bridge Advisors, LLC
f/k/a LLBH Private Wealth Management, LLC</t>
  </si>
  <si>
    <t>September 9, 2016
Withdrew as a member 
effective October 18, 2024</t>
  </si>
  <si>
    <t>OBS Financial Services</t>
  </si>
  <si>
    <t>Eastwind Capital, LLC</t>
  </si>
  <si>
    <t>Wilkinson Capital Management, LLC</t>
  </si>
  <si>
    <t>FirsTrust, LLC</t>
  </si>
  <si>
    <t>9/21/2016
Withdrew as a member 
(Effective 6/22/2020)</t>
  </si>
  <si>
    <t>Layla Advisors, LLC</t>
  </si>
  <si>
    <t>Pacific Point Advisors, LLC
f/k/a Frank Advisors, LLC</t>
  </si>
  <si>
    <t>September 22, 2016
firm name and contact changed September 28, 2016</t>
  </si>
  <si>
    <t>Mountain Capital Investment Advisors, Inc.</t>
  </si>
  <si>
    <t>Financial Advisory Service, Inc.</t>
  </si>
  <si>
    <t>9/30/2016
Withdrew as a member 
Effective 1/21/2021</t>
  </si>
  <si>
    <t>PlanMember Securities</t>
  </si>
  <si>
    <t>10/1/2016
Withdrew as member 
(Effective 12/25/16)</t>
  </si>
  <si>
    <t>Intrua Financial LLC</t>
  </si>
  <si>
    <t>Williams Wealth Management, Inc.</t>
  </si>
  <si>
    <t>CV Brokerage, Inc.</t>
  </si>
  <si>
    <t>October 7, 2016
(Email address updated
December 26, 2017)</t>
  </si>
  <si>
    <t>Sentinus Securities, LLC</t>
  </si>
  <si>
    <t>Wave Wealth Management, LLC</t>
  </si>
  <si>
    <t>October 13, 2016
Withdrew as member
(effective February 8, 2022)</t>
  </si>
  <si>
    <t>Charybdis Investments International</t>
  </si>
  <si>
    <t>AdvicePeriod</t>
  </si>
  <si>
    <t>RMR Capital Management, LLC</t>
  </si>
  <si>
    <t>10/17/2016
contact information updated 9/6/17</t>
  </si>
  <si>
    <t>Seed Financial Services Inc.
d/b/a Grow</t>
  </si>
  <si>
    <t>Sankala Group LLC</t>
  </si>
  <si>
    <t>Sanders Morris Harris LLC</t>
  </si>
  <si>
    <t>Huntwicke Securities LLC</t>
  </si>
  <si>
    <t>Objective Capital Management LLC</t>
  </si>
  <si>
    <t>Gibson Wealth Advisors, LLC</t>
  </si>
  <si>
    <t>10/28/2016
contact information updated 9/6/17</t>
  </si>
  <si>
    <t>McKay Wealth Mangement Group, LLC</t>
  </si>
  <si>
    <t>Standard Investment Chartered, Inc.</t>
  </si>
  <si>
    <t>Wellington Shields &amp; Co. LLC</t>
  </si>
  <si>
    <t>November 2, 2016
Withdrew as member 
(Effective 10/9/17)</t>
  </si>
  <si>
    <t>Tejas Financial Advisors, LLC</t>
  </si>
  <si>
    <t>F.C. Tucker/Malcolm &amp; Schlueter, Realtors</t>
  </si>
  <si>
    <t>Tempus Wealth Planning, LLC</t>
  </si>
  <si>
    <t>11/4/2016
contact information updated 9/6/17</t>
  </si>
  <si>
    <t>Newbridge Wealth Management, LLC</t>
  </si>
  <si>
    <t>UCAP Asset Management, LLC</t>
  </si>
  <si>
    <t>UCAP Securities, LLC</t>
  </si>
  <si>
    <t>Guardian Pointe Private Wealth Management, LLC</t>
  </si>
  <si>
    <t>11/8/2016
Withdrew as a Member
Effective 4/1/2023</t>
  </si>
  <si>
    <t>Southside Bank Investment Services</t>
  </si>
  <si>
    <t>11/9/2016
Withdrew as a Member
Effective 1/31/2020</t>
  </si>
  <si>
    <t>Unified Wealth Management, LLC</t>
  </si>
  <si>
    <t>Rogan &amp; Associates, Inc.</t>
  </si>
  <si>
    <t>Keel Wealth Management, LLC</t>
  </si>
  <si>
    <t>Twombly Asset Management LLC</t>
  </si>
  <si>
    <t>Castleview Partners, LLC</t>
  </si>
  <si>
    <t>Duncan McHugh Investments</t>
  </si>
  <si>
    <t>First Community Wealth Management</t>
  </si>
  <si>
    <t>Advisory Partners, LLC</t>
  </si>
  <si>
    <t>November 29, 2016
Contact info. updated 
December 12, 2016</t>
  </si>
  <si>
    <r>
      <t>ProEquities, Inc.
*</t>
    </r>
    <r>
      <rPr>
        <i/>
        <sz val="12"/>
        <color rgb="FF000000"/>
        <rFont val="Calibri"/>
        <family val="2"/>
        <scheme val="minor"/>
      </rPr>
      <t>See specific qualifications regarding this firm’s Broker Protocol joinder in the attached Master List of Protocol Members with Joinder Qualifications</t>
    </r>
  </si>
  <si>
    <t>MCF Advisors LLC</t>
  </si>
  <si>
    <t>12/2/2016
Withdrew as a Member 
(Effective 6/5/2020)</t>
  </si>
  <si>
    <t>Orin Green Financial, LLC</t>
  </si>
  <si>
    <t>12/2/2016
contact information updated 9/6/17</t>
  </si>
  <si>
    <t>Kotys Wealth Professionals</t>
  </si>
  <si>
    <t>Birch Run Investments, LLC</t>
  </si>
  <si>
    <t>Ivy Wealth Management, Inc.</t>
  </si>
  <si>
    <t>Impactive Advisors, LLC</t>
  </si>
  <si>
    <t>FAS Corp.</t>
  </si>
  <si>
    <t>12/8/2016
Withdrew as a member 
Effective 1/21/2021</t>
  </si>
  <si>
    <t>Indie Asset Partners, LLC</t>
  </si>
  <si>
    <t>Fiduciary Wealth Management, LLC</t>
  </si>
  <si>
    <t>NewEdge Advisors, LLC
(f/k/a Mid Atlantic Financial Management, Inc.)</t>
  </si>
  <si>
    <t>December 12, 2016
Firm name and contact info amended
(November 1, 2021)
Contact information amended
(November 2, 2022)</t>
  </si>
  <si>
    <t>Newpark Wealth Management LLC</t>
  </si>
  <si>
    <t>Pin Oak Investment Advisors Inc.</t>
  </si>
  <si>
    <t>Morse Asset Management, Inc.</t>
  </si>
  <si>
    <t>Effective December 20, 2016
Contact information updated January 2, 2018</t>
  </si>
  <si>
    <t>MSH Capital Advisors LLC</t>
  </si>
  <si>
    <t>Seasons of Advice Wealth Management, LLC</t>
  </si>
  <si>
    <t>December 22, 2016
Withdrew as a Member
Effective November 16, 2024</t>
  </si>
  <si>
    <t>Parisi Gray Wealth Management, LLC</t>
  </si>
  <si>
    <t>December 28, 2016
Contact information updated
November 21, 2017</t>
  </si>
  <si>
    <t>TCI Wealth Advisors, Inc.</t>
  </si>
  <si>
    <t>December 29, 2016
Contact information updated
May 4, 2023</t>
  </si>
  <si>
    <t>Freestate Advisors LLC</t>
  </si>
  <si>
    <t>MarketStrats, LLC</t>
  </si>
  <si>
    <t>FWG Investments, LLC</t>
  </si>
  <si>
    <t>January 3, 2017
Withdrew as a member
effective February 14, 2025</t>
  </si>
  <si>
    <t>Crescent Wealth Advisory, LLC</t>
  </si>
  <si>
    <t>Claybrook Capital, LLC</t>
  </si>
  <si>
    <t>Capitol Private Wealth Group LLC</t>
  </si>
  <si>
    <t>M &amp; A Consulting Group, LLC</t>
  </si>
  <si>
    <t>Wilmington Capital Securities, LLC</t>
  </si>
  <si>
    <t>Cherry Wealth Advisors</t>
  </si>
  <si>
    <t>Sepio Capital, LLC
f/k/a Aktriom Wealth Advisors, LLC</t>
  </si>
  <si>
    <t>January 12, 2017
Firm name changed  
May 13, 2017</t>
  </si>
  <si>
    <t>Ballast Advisors, LLC</t>
  </si>
  <si>
    <t>January 12, 2017
Withdrew as Member
Effective May 8, 2023</t>
  </si>
  <si>
    <t>Bronfman E.L. Rothschild, L.P.</t>
  </si>
  <si>
    <t>January 17, 2017
Withdrew as Member
Effective Nov. 19, 2017</t>
  </si>
  <si>
    <t>Bridgerock Capital LLC</t>
  </si>
  <si>
    <t>Abbington Investment Group, LLC</t>
  </si>
  <si>
    <t>Smith Bruer Advisors</t>
  </si>
  <si>
    <t>Tomren Wealth Management</t>
  </si>
  <si>
    <t>Peoples Bank
*See specific qualifications regarding this firm’s Broker Protocol joinder in the attached Master List of Protocol Members with Joinder Qualifications</t>
  </si>
  <si>
    <t>January 26, 2017
Qualifications added 
August 1, 2017
Withdrew as Member
Effective December 11, 2017</t>
  </si>
  <si>
    <t>LexAurum Advisors, LLC</t>
  </si>
  <si>
    <t>LIG Capital Management, LLC</t>
  </si>
  <si>
    <t>New Market Wealth Management, LLC</t>
  </si>
  <si>
    <t>Calton &amp; Associates, Inc.
*See specific qualifications regarding this firm’s Broker Protocol joinder in the attached Master List of Protocol Members with Joinder Qualifications</t>
  </si>
  <si>
    <t>February 1, 2017
Contact info. updated
January 29, 2018</t>
  </si>
  <si>
    <t>Arkadios Capital
f/k/a MSY Securities, LLC</t>
  </si>
  <si>
    <t>2/2/2017
Firm name amended 8/14/2020</t>
  </si>
  <si>
    <t>EmberHouse, LLC</t>
  </si>
  <si>
    <t>February 8, 2017
Contact info. updated 
February 27, 2017</t>
  </si>
  <si>
    <t>Nathan Andrew LLC</t>
  </si>
  <si>
    <t>Desward Peak Partners, LLC
d/b/a Apex Wealth Advisors</t>
  </si>
  <si>
    <t>Evermay Wealth Management, LLC</t>
  </si>
  <si>
    <t>February 13, 2017
Contact information amended 8/22/2023</t>
  </si>
  <si>
    <t>WMG Financial Advisors, LLC</t>
  </si>
  <si>
    <t>Buckley Wealth Management, LLC</t>
  </si>
  <si>
    <t>2/16/2017 
contact information updated 9/6/17</t>
  </si>
  <si>
    <t>Campbell Deegan Financial, LLC 
f/k/a Sable Advisors, LLC</t>
  </si>
  <si>
    <t>February 16, 2017
firm name and contact changed
February 21, 2017
Withdrew as Member
(effective August 26, 2022)</t>
  </si>
  <si>
    <t>Avestar Capital, LLC
f/k/a 3a Capital Partners, LLC</t>
  </si>
  <si>
    <t>February 21, 2017
Firm name changed 
March 17, 2017</t>
  </si>
  <si>
    <t>Vintage Asset Management, LLC</t>
  </si>
  <si>
    <t>Starfox Financial Services, LLC</t>
  </si>
  <si>
    <t>Atlanta Capital Group</t>
  </si>
  <si>
    <t>Custom Wealth Strategies, LLC</t>
  </si>
  <si>
    <t>Bruderman Brothers, LLC</t>
  </si>
  <si>
    <t>February 27, 2017
Withdrew as Member
August 21, 2018</t>
  </si>
  <si>
    <t>Crosspoint Financial, LLC</t>
  </si>
  <si>
    <t>2/27/2017 
 contact information updated 9/6/17</t>
  </si>
  <si>
    <t>TrueFG, LLC dba True Financial Group</t>
  </si>
  <si>
    <t>2/27/2017 
contact information updated 9/6/17</t>
  </si>
  <si>
    <t>Pinnacle Wealth Management Group, Inc.</t>
  </si>
  <si>
    <t>Skyline Advisors</t>
  </si>
  <si>
    <t>Spruce Investment Advisors LLC</t>
  </si>
  <si>
    <t>CA Family Wealth LLC
d/b/a Boulevard Family Wealth</t>
  </si>
  <si>
    <t>March 3, 2017
d/b/a added on July 6, 2017
Contact information updated 9/6/17</t>
  </si>
  <si>
    <t>Iso-Ahola &amp; Brown, LLC</t>
  </si>
  <si>
    <t xml:space="preserve">March 3, 2017
Withdrew as Member 
(effective March 23, 2017)
</t>
  </si>
  <si>
    <t>Iso-Ahola Group Wealth Management, LLC</t>
  </si>
  <si>
    <t>Stellam Advisors, LLC</t>
  </si>
  <si>
    <t>Wainwright Investment Counsel, LLC</t>
  </si>
  <si>
    <t>1776 Wealth LLC</t>
  </si>
  <si>
    <t>Greenspring Wealth Management, Inc.</t>
  </si>
  <si>
    <t>3/10/2017
Withdrew as Member 
(Effective June 15, 2019)</t>
  </si>
  <si>
    <t>TRH Financial LLC d/b/a Hawkins Wealth Management</t>
  </si>
  <si>
    <t>Parallel Wealth, LLC
d/b/a Parallel Wealth Management</t>
  </si>
  <si>
    <t>Lakeside Wealth Management Group, LLC</t>
  </si>
  <si>
    <t>Prosperity Bank
*See specific qualifications regarding this firm’s Broker Protocol joinder in the attached Master List of Protocol Members with Joinder Qualifications</t>
  </si>
  <si>
    <t>Pinnacle Portfolio Advisors, LLC</t>
  </si>
  <si>
    <t>Davis Capital Advisors, LLC</t>
  </si>
  <si>
    <t>GW Advisors, LLC (d/b/a Global Wealth Advisors)</t>
  </si>
  <si>
    <t>Momentum Advisors, LLC</t>
  </si>
  <si>
    <t>Blue Chip Wealth Management, Inc.</t>
  </si>
  <si>
    <t>YorkBridgeWealth Partners, LLC</t>
  </si>
  <si>
    <t>CapitalRock Financial, LLC</t>
  </si>
  <si>
    <t>Capital Wealth Planning, LLC</t>
  </si>
  <si>
    <t>180 Wealth Advisors, LLC</t>
  </si>
  <si>
    <t>3/30/2017
contact information updated 9/6/17</t>
  </si>
  <si>
    <t>Visionary Horizons Wealth Management</t>
  </si>
  <si>
    <t>Jacobi Capital Management, LLC</t>
  </si>
  <si>
    <t>Retirement Financial Solutions, LLC
(d/b/a Blue Ridge Wealth Planners)</t>
  </si>
  <si>
    <t>April 5, 2017
Withdrew as a member
effective December 6, 2024</t>
  </si>
  <si>
    <t>Flaharty Asset Management, LLC
*See specific qualifications regarding this firm’s Broker Protocol joinder in the attached Master List of Protocol Members with Joinder Qualifications</t>
  </si>
  <si>
    <t>April 5, 2017
Contact information amended April 10, 2017</t>
  </si>
  <si>
    <r>
      <t xml:space="preserve">TWPTX, LLC (d/b/a Total Wealth </t>
    </r>
    <r>
      <rPr>
        <strike/>
        <sz val="12"/>
        <color rgb="FF000000"/>
        <rFont val="Calibri"/>
        <family val="2"/>
        <scheme val="minor"/>
      </rPr>
      <t>Planning</t>
    </r>
    <r>
      <rPr>
        <sz val="12"/>
        <color rgb="FF000000"/>
        <rFont val="Calibri"/>
        <family val="2"/>
        <scheme val="minor"/>
      </rPr>
      <t xml:space="preserve"> Partners)</t>
    </r>
  </si>
  <si>
    <t xml:space="preserve">April 6, 2017
(d/b/a name corrected
May 5, 2017) </t>
  </si>
  <si>
    <t>Signature Wealth Management Group LLC</t>
  </si>
  <si>
    <t>Verus Capital Partners, LLC</t>
  </si>
  <si>
    <t>Executive Wealth Group, LLC
f/k/a Luna Advisors, LLC</t>
  </si>
  <si>
    <t>April 6, 2017
Firm name and contact updated April 17, 2017</t>
  </si>
  <si>
    <t>Belpointe Asset Management, LLC</t>
  </si>
  <si>
    <t>MRM Wealth Management LLC</t>
  </si>
  <si>
    <t>Calabasas Advisory Group, LLC</t>
  </si>
  <si>
    <t>4/14/2017
contact information updated 9/6/17</t>
  </si>
  <si>
    <t>Divergent Wealth Advisors, LLC</t>
  </si>
  <si>
    <t>4/17/2017
contact information updated 9/6/17</t>
  </si>
  <si>
    <t>Congress Wealth Management, LLC</t>
  </si>
  <si>
    <t>4/17/2017
Withdrew as Member
(effective September 17, 2021)</t>
  </si>
  <si>
    <t>Finn Advisors, LLC</t>
  </si>
  <si>
    <t>Archetype Wealth Partners, LLC
f/k/a Harper Advisors, LLC</t>
  </si>
  <si>
    <t>4/21/2017
Firm Name Amended 3/12/2020</t>
  </si>
  <si>
    <t>LJ Investment Advisors, LLC</t>
  </si>
  <si>
    <t>Guardian Financial Partners, LLC</t>
  </si>
  <si>
    <t>4/24/2017
contact information updated 9/6/17</t>
  </si>
  <si>
    <t>TrustTree Financial LLC</t>
  </si>
  <si>
    <t>WealthShield Partners, LLC
f/k/a Emerald Investment Partners, LLC</t>
  </si>
  <si>
    <t>4/27/2017
Firm name and contact information amended 8/11/2020</t>
  </si>
  <si>
    <t>Tannin Capital, LLC</t>
  </si>
  <si>
    <t>Globe &amp; Anchor Wealth Management &amp; Financial Planning, LLC.  
f/k/a Nissim &amp; Gavidia Wealth Management &amp; Financial Planning, LLC</t>
  </si>
  <si>
    <t>5/3/2017
contact information updated 9/6/17
Firm name and contact information amended 1/31/23</t>
  </si>
  <si>
    <t>Financial Independence Wealth Management, LLC</t>
  </si>
  <si>
    <t>Ascendant Alternative Strategies, LLC</t>
  </si>
  <si>
    <t>AdviPartner, LLC</t>
  </si>
  <si>
    <t>SPS Private Wealth Management, LLC</t>
  </si>
  <si>
    <t>5/9/2017
contact information updated 9/6/17</t>
  </si>
  <si>
    <t>Capitol Financial Advisors</t>
  </si>
  <si>
    <t>Sepio Capital, LLC
(see also line 1561 on chron. spreadsheet)</t>
  </si>
  <si>
    <t>JDS Wealth Management Corp.</t>
  </si>
  <si>
    <t>Hillman Advisors, LLC</t>
  </si>
  <si>
    <t>Bonfire Financial LLC</t>
  </si>
  <si>
    <t>Altus Wealth Group, LLC</t>
  </si>
  <si>
    <t>Intentional Finance, LLC</t>
  </si>
  <si>
    <t>5/22/2017
contact information updated 9/6/17</t>
  </si>
  <si>
    <t>Wexford Wealth Advisors LLC</t>
  </si>
  <si>
    <t>Stableford Capital LLC</t>
  </si>
  <si>
    <t>Rubicon Advisors, GP d/b/a Rubicon Advisors</t>
  </si>
  <si>
    <t>Procyon Advisors, LLC
(f/k/a Procyon Institutional Partners, LLC and Procyon Private Wealth Partners, LLC)</t>
  </si>
  <si>
    <t>May 26, 2017
(firm name and contact information amended)
October 27, 2022</t>
  </si>
  <si>
    <t>Everspire</t>
  </si>
  <si>
    <t>Chicago Partners Investment Group, LLC 
d/b/a Chicago Partners Wealth Advisors</t>
  </si>
  <si>
    <t>May 31, 2017
Withdrew as Member
(Effective May 9, 2019)</t>
  </si>
  <si>
    <t>Towerpoint Wealth, LLC</t>
  </si>
  <si>
    <t>Graziano Budny Wealth Management Group LLC</t>
  </si>
  <si>
    <t>Integrated Wealth Concepts</t>
  </si>
  <si>
    <t>Betavisor, LLC</t>
  </si>
  <si>
    <t>June 5, 2017
Contact information amended (December 21, 2018)</t>
  </si>
  <si>
    <t>MONECO Advisors LLC d/b/a MONECO Advisors</t>
  </si>
  <si>
    <t>Sweetwater Financial Advisors, LLC</t>
  </si>
  <si>
    <t>Sabre Asset Management LLC</t>
  </si>
  <si>
    <t>Aspire Wealth Advisors, LLC</t>
  </si>
  <si>
    <t>Telemus Capital, LLC</t>
  </si>
  <si>
    <t>6/13/2017
Withdrew as Member 
(effective January 8, 2018)</t>
  </si>
  <si>
    <t>BPBI LLC</t>
  </si>
  <si>
    <t>Requisite Capital Management LLC
f/k/a Spring Advisors, LLC</t>
  </si>
  <si>
    <t>June 13, 2017
Firm name and contact information updated 
June 19, 2017</t>
  </si>
  <si>
    <t>Kailasa Capital Management LLC</t>
  </si>
  <si>
    <t>Nexus Capital, LLC</t>
  </si>
  <si>
    <t>Paramount Associates, LLC</t>
  </si>
  <si>
    <t>Kimery Wealth Management, LLC</t>
  </si>
  <si>
    <t>6/15/2017
contact information updated 9/6/17
Withdrew as Member
(Effective July 7, 2025)</t>
  </si>
  <si>
    <t>Mountain View Wealth Management LLC</t>
  </si>
  <si>
    <t>IronBridge Private Wealth, LLC</t>
  </si>
  <si>
    <t>Grubb Wealth Management LLC</t>
  </si>
  <si>
    <t>Niagara International Capital Limited</t>
  </si>
  <si>
    <t>4Sight Advisors LLC</t>
  </si>
  <si>
    <t>Cresset Asset Management, LLC
f/k/a Cresset Wealth Advisors, LLC
*See specific qualifications regarding this firm’s Broker Protocol joinder in the attached Master List of Protocol Members with Joinder Qualifications</t>
  </si>
  <si>
    <t>June 28, 2017
Firm name and contact information updated 
November 13, 2017
Withdrew as a Member
(effective February 28, 2020)
Re-executed Joinder Agreement on 
April 19, 2023 with qualifications
Withdrew as a Member
(effective January 1, 2024)
Re-executed joinder agreement on April 17, 2024 with qualifications</t>
  </si>
  <si>
    <t>Aetolia Capital, LLC</t>
  </si>
  <si>
    <t>Halite Partners, LLC</t>
  </si>
  <si>
    <t>Portsmouth Financial Services</t>
  </si>
  <si>
    <t>James Family Capital, LLC</t>
  </si>
  <si>
    <t>Level 5 Financial, LLC</t>
  </si>
  <si>
    <t>Entruity Wealth, LLC</t>
  </si>
  <si>
    <t>7/20/2017
contact information updated 9/6/17</t>
  </si>
  <si>
    <t>Everglades Resources, Inc.</t>
  </si>
  <si>
    <t>Lenox Wealth Advisors, Inc.</t>
  </si>
  <si>
    <t>July 24, 2017
Withdrew as Member
Effective August 27, 2021</t>
  </si>
  <si>
    <t>Wilson Bank &amp; Trust Investment Services</t>
  </si>
  <si>
    <t>Avantra Family Wealth LLC</t>
  </si>
  <si>
    <t>Westwood Management Corporation</t>
  </si>
  <si>
    <t>United Planners Financial Services
*See specific qualifications regarding this firm’s Broker Protocol joinder in the attached Master List of Protocol Members with Joinder Qualifications</t>
  </si>
  <si>
    <t>Pelican Wealth Management, LLC</t>
  </si>
  <si>
    <t>Williams Palmer, LLC</t>
  </si>
  <si>
    <t>Quadrant Capital Group LLC</t>
  </si>
  <si>
    <t>Monex Securities, Inc.</t>
  </si>
  <si>
    <t>Wealth Advisory Solutions, LLC</t>
  </si>
  <si>
    <t>Strategic Blueprint, LLC</t>
  </si>
  <si>
    <t>Invest Capital Partners, LLC</t>
  </si>
  <si>
    <t>Monex Asset Management, Inc.</t>
  </si>
  <si>
    <t>Broad Street Capital Markets</t>
  </si>
  <si>
    <t>Palmetto Premier Advisors, LLC</t>
  </si>
  <si>
    <t>Marin Bay Wealth Advisors, LLC</t>
  </si>
  <si>
    <t>August 21, 2017
Contact information udpated
June 29, 2018</t>
  </si>
  <si>
    <t>Regent Wealth Advisory, LLC</t>
  </si>
  <si>
    <t>FLC Capital Advisors</t>
  </si>
  <si>
    <t>The Stebbins Bolen Group LLC</t>
  </si>
  <si>
    <t>BWM Advisory, LLC</t>
  </si>
  <si>
    <t>Preston Wealth Advisors, LLC</t>
  </si>
  <si>
    <t>Kleinfelder Capital, Inc.</t>
  </si>
  <si>
    <t>Aurora Private Wealth, Inc.</t>
  </si>
  <si>
    <t>Collaborative Financial Partners LLC</t>
  </si>
  <si>
    <t>Bernardo Wealth Planning, LLC</t>
  </si>
  <si>
    <t>September 7, 2017
Withdrew as a Member
Effective September 22, 2023</t>
  </si>
  <si>
    <t>First Reserve Retirement Services</t>
  </si>
  <si>
    <t>Stillwater Capital, LLC</t>
  </si>
  <si>
    <t xml:space="preserve">
September 8, 2017</t>
  </si>
  <si>
    <t>Simon Quick Advisors, LLC
(f/k/a Massey Quick Simon &amp; Co., LLC)</t>
  </si>
  <si>
    <t>September 11, 2017
Firm name and contact info amended
(November 29, 2021)</t>
  </si>
  <si>
    <t>PHH Investments, Ltd. b/d/a Retirement Advisors of America</t>
  </si>
  <si>
    <t>Presidential Brokerage, Inc.</t>
  </si>
  <si>
    <t>Raymond James Financial Services, Inc., Financial Institutions Division*
*See specific qualifications regarding this firm’s Broker Protocol joinder in the attached Master List of Protocol Members with Joinder Qualifications</t>
  </si>
  <si>
    <t>November 7, 2012
9/13/2017
Firm contact amended 9/22/2020
Joinder Qualifications added 11/14/2025
Contact Information amended 11/14/2025</t>
  </si>
  <si>
    <t>November 7, 2012
9/13/2017
Firm contact amended 9/22/2021
Joinder Qualifications added 11/14/2025
Contact Information amended 11/14/2025</t>
  </si>
  <si>
    <t>Kingsview Asset Management, LLC</t>
  </si>
  <si>
    <t>Stonehedge Financial, LLC</t>
  </si>
  <si>
    <t>Walkner Condon Financial Advisors LLC</t>
  </si>
  <si>
    <t>Fort Point Capital Partners LLC</t>
  </si>
  <si>
    <t>Milestones Private Investment Advisors, LLC</t>
  </si>
  <si>
    <t>Wissahickon Wealth Management LLC</t>
  </si>
  <si>
    <t>Woods Advisory Services, LLC</t>
  </si>
  <si>
    <t>Engrave Wealth Partners LLC</t>
  </si>
  <si>
    <t>Inlight Wealth Management, LLC</t>
  </si>
  <si>
    <t>Morling Financial Advisors, LLC</t>
  </si>
  <si>
    <t>MaQro Advisors LLC</t>
  </si>
  <si>
    <t>Paragon Financial Partners, Inc.</t>
  </si>
  <si>
    <t>September 29, 2017
Withdrew as Member
(October 23, 2018)</t>
  </si>
  <si>
    <t>DDD Partners, LLC
d/b/a Tschetter Wealth Advisors</t>
  </si>
  <si>
    <t>October 2, 2017
Contact information udpated
June 29, 2018</t>
  </si>
  <si>
    <t>MARGIN, LLC</t>
  </si>
  <si>
    <t>Invariant Investment Management, LLC</t>
  </si>
  <si>
    <t>Main Street Investment Advisors LLC</t>
  </si>
  <si>
    <t>Stephens Group Asset Management, LLC
f/k/a SG-RIA, LLC</t>
  </si>
  <si>
    <t>October 5,2017
Firm name updated
October 13, 2017</t>
  </si>
  <si>
    <t>Silverleaf Advisor Group</t>
  </si>
  <si>
    <t>LiveLife Captial Partners LLC</t>
  </si>
  <si>
    <t>Private Capital Group, LLC</t>
  </si>
  <si>
    <t>October 11, 2017
Withdrew as Member
(effective September 17, 2021)</t>
  </si>
  <si>
    <t>Iron Mountain Financial Planning, LLC</t>
  </si>
  <si>
    <t>10/11/2017
Withdrew as a member 
Effective 12/19/2019</t>
  </si>
  <si>
    <t>California Capital Advisors, Inc.
d/b/a California Capital Management</t>
  </si>
  <si>
    <t>Kingswood Wealth Advisors, LLC
f/k/a Chalice Wealth Advisors, LLC</t>
  </si>
  <si>
    <t>October 13, 2017
Firm name &amp; contact info amended
(November 10, 2022)</t>
  </si>
  <si>
    <t>Laidlaw &amp; Company (U.K.) Ltd.</t>
  </si>
  <si>
    <t>Archer Investment Corporation</t>
  </si>
  <si>
    <t>Equilibrium, LLC
f/k/a Addison Advisors, LLC</t>
  </si>
  <si>
    <t>October 18, 2017
Firm name updated
October 25, 2017</t>
  </si>
  <si>
    <t>Proteus, LLC</t>
  </si>
  <si>
    <t>Meyers Wealth Management, LLC</t>
  </si>
  <si>
    <t>Taylor Hoffman Wealth Management, LLC
f/k/a Zander Advisors, LLC</t>
  </si>
  <si>
    <t>Octrober 18, 2017
Firm name updated
October 25, 2017</t>
  </si>
  <si>
    <t>C2C Wealth Management, LLC</t>
  </si>
  <si>
    <t>High Point Financial, LLC</t>
  </si>
  <si>
    <t>Kalman Kushnir Capital, LLC</t>
  </si>
  <si>
    <t>Goldman Wealth Management &amp; Associates, LLC</t>
  </si>
  <si>
    <t>Perigon Wealth Management, LLC</t>
  </si>
  <si>
    <t>IFS Advisory, LLC</t>
  </si>
  <si>
    <t>IFS Securities, Inc.</t>
  </si>
  <si>
    <t>Carbahal Olsen Financial Services Group, LLC</t>
  </si>
  <si>
    <t>Kingsbury Capital Investment Advisors, LLC</t>
  </si>
  <si>
    <t>RBA Wealth Management, LLC 
(f/k/a Rhett Advisors, LLC)</t>
  </si>
  <si>
    <t xml:space="preserve">11/1/2017 
On 12/22/17, company name changed to RBA Wealth Management, LLC </t>
  </si>
  <si>
    <t>Slate Advisors, LLC</t>
  </si>
  <si>
    <t>Prato Capital Management, Inc.</t>
  </si>
  <si>
    <t>Shingle Oak Advisors, LLC</t>
  </si>
  <si>
    <t>Laguna Wealth Advisors, LLC</t>
  </si>
  <si>
    <t>The Karim Group LLC</t>
  </si>
  <si>
    <t>F3Logic, LLC</t>
  </si>
  <si>
    <t>PlusColumn Wealth Solutions, LLC</t>
  </si>
  <si>
    <t>Sound View Wealth Advisors, LLC</t>
  </si>
  <si>
    <t>November 17, 2017
Withdrew as a member
Effective December 7, 2024</t>
  </si>
  <si>
    <t>Boustead Capital Partners, LLC</t>
  </si>
  <si>
    <t>Williams Financial Planning, Inc.</t>
  </si>
  <si>
    <t>Miramar Capital, LLC</t>
  </si>
  <si>
    <t>Legacy Financial Group, LLC</t>
  </si>
  <si>
    <t>Jack Point Advisors, LLC</t>
  </si>
  <si>
    <t>November 27, 2017
Contact information udpated
June 29, 2018</t>
  </si>
  <si>
    <t>JDT, Inc. DBA Invest, Inc.</t>
  </si>
  <si>
    <t>The Mather Group, LLC</t>
  </si>
  <si>
    <t>November 28, 2017
Withdrew as Member
(Notice received 
December 7, 2017)</t>
  </si>
  <si>
    <t>Avitas Wealth Management, LLC
f/k/a Darius Advisors, LLC</t>
  </si>
  <si>
    <t>November 30, 2017
Firm name updated 
December 19, 2017</t>
  </si>
  <si>
    <t>Ashton Advisors, LLC</t>
  </si>
  <si>
    <t>Tradition Wealth Management, LLC</t>
  </si>
  <si>
    <t>Modern Dollar Planning, LLC</t>
  </si>
  <si>
    <t>Centric Wealth Management, LLC
(f/k/a FGMK Preservation Capital Partners, LLC)</t>
  </si>
  <si>
    <t>12/4/2017
Firm name updated
2/23/18</t>
  </si>
  <si>
    <t>ReDefine Wealth Management, LLC</t>
  </si>
  <si>
    <t>December 4, 2017
Contact Information Updated January 16, 2018</t>
  </si>
  <si>
    <t>Ronald Gelok &amp; Associates, LLC</t>
  </si>
  <si>
    <t>Golden State Equity Partners, LLC</t>
  </si>
  <si>
    <t>Stephen R. Searle, Sole Proprietor</t>
  </si>
  <si>
    <t>Sage Rhino Capital, LLC</t>
  </si>
  <si>
    <t>December 11, 2017
Contact information udpated
June 29, 2018</t>
  </si>
  <si>
    <t>Alternative Capitalis, LLC</t>
  </si>
  <si>
    <t>12/14/2017
Withdrew as a member
Effective 1/21/2021</t>
  </si>
  <si>
    <t>FMP Wealth Advisers</t>
  </si>
  <si>
    <t>Favrile Financial</t>
  </si>
  <si>
    <t>OneAscent Financial Services LLC</t>
  </si>
  <si>
    <t>Strategy One Wealth Management, LLC</t>
  </si>
  <si>
    <t>True North Retirement Advisors, LLC</t>
  </si>
  <si>
    <t>EverythingHR Financial Services, LLC</t>
  </si>
  <si>
    <t>Firestone Capital Management, Inc.</t>
  </si>
  <si>
    <t>One Day In July LLC</t>
  </si>
  <si>
    <t>1/2/2018
Withdrew as a member 
11/12/2020</t>
  </si>
  <si>
    <t>Third Seven Capital Advisors</t>
  </si>
  <si>
    <t>Aviance Capital Partners, LLC</t>
  </si>
  <si>
    <t>1/5/2018
Withdrew as a member 
10/22/2020</t>
  </si>
  <si>
    <t>Cypress Weatlh Services</t>
  </si>
  <si>
    <t>Beacon Wealthcare, Inc.</t>
  </si>
  <si>
    <t>Legacy One Finanical Advisors, LLC</t>
  </si>
  <si>
    <t>Chicago Capital LLC</t>
  </si>
  <si>
    <t>JGP Wealth Management, LLC</t>
  </si>
  <si>
    <t>January 12, 2018
Contact information udpated
June 29, 2018</t>
  </si>
  <si>
    <t>Saorsa Wealth Management, LLC</t>
  </si>
  <si>
    <t>A.W. Jones Private Advisors, LLC</t>
  </si>
  <si>
    <t>January 18, 2018
Contact information amended
August 29, 2018
Withdrew as a member July 8, 2019</t>
  </si>
  <si>
    <t>CT Financial Partners</t>
  </si>
  <si>
    <t>Old City Partners, LLC</t>
  </si>
  <si>
    <t xml:space="preserve">Drury Wealth Management, LLC </t>
  </si>
  <si>
    <t>Cassini Capital Management, LLC</t>
  </si>
  <si>
    <t>MA Private Wealth, LLC
f/k/a Orson Advisors, LLC</t>
  </si>
  <si>
    <t>January 24, 2018
Updated information on Feburary 12, 2018</t>
  </si>
  <si>
    <t xml:space="preserve">Amore Ambro, LLC </t>
  </si>
  <si>
    <t xml:space="preserve">GEN Financial Management, Inc. </t>
  </si>
  <si>
    <t xml:space="preserve">Kanani Advisory Group </t>
  </si>
  <si>
    <t xml:space="preserve">Victrix Investment Advisors </t>
  </si>
  <si>
    <t>Swaine &amp; Leidel Wealth Services, LLC</t>
  </si>
  <si>
    <t>KCS Wealth Advisory, LLC</t>
  </si>
  <si>
    <t>H.M. Payson &amp; Co.</t>
  </si>
  <si>
    <t>Wiss Private Client Advisors LLC
(f/k/a Wiss Wealth Advisors LLC)</t>
  </si>
  <si>
    <t>February 20, 2018
Firm name and contact information amended
(May 31, 2018)</t>
  </si>
  <si>
    <t>Fund Direct Advisors, Inc.</t>
  </si>
  <si>
    <t>Flower City Capital</t>
  </si>
  <si>
    <t>Barrell Investment Group, Inc.</t>
  </si>
  <si>
    <t>Intercarolina Financial Services, Inc.</t>
  </si>
  <si>
    <t>Axis Wealth Partners, LLC
(f/k/a Axis Advisors, LLC)</t>
  </si>
  <si>
    <t>February 27, 2018
Firm name and contact information amended
Effective October 1, 2022</t>
  </si>
  <si>
    <t>9258 Wealth Management, LLC</t>
  </si>
  <si>
    <t>Carnes Capital Corporation</t>
  </si>
  <si>
    <t>March 5, 2018
Withdrew as Member
effective April 25, 2018</t>
  </si>
  <si>
    <t>Atlas Financial Advisors, Inc.</t>
  </si>
  <si>
    <t>J.J.B. Hilliard, W.L. Lyons, LLC</t>
  </si>
  <si>
    <t>LWM Advisory Services, LLC
*See specific qualifications regarding this firm’s Broker Protocol joinder in the attached Master List of Protocol Members with Joinder Qualifications</t>
  </si>
  <si>
    <t>Southern Capital Advisors, LLC</t>
  </si>
  <si>
    <t>Founders Financial Alliance, LLC</t>
  </si>
  <si>
    <t>Lowe, Brockenbrough &amp; Company</t>
  </si>
  <si>
    <t>The Dala Group, LLC</t>
  </si>
  <si>
    <t>March 19, 2018
Contact information udpated
June 29, 2018
Withdrew as a Member 
(Effective January 24, 2026)</t>
  </si>
  <si>
    <t>Salomon &amp; Ludwin, LLC</t>
  </si>
  <si>
    <t>AJP Financial Services, LLC</t>
  </si>
  <si>
    <t>Summit X, LLC</t>
  </si>
  <si>
    <t>MorganRosel Wealth Management, LLC</t>
  </si>
  <si>
    <t>Garrison Point Advisors, LLC</t>
  </si>
  <si>
    <t>Valmark Advisers, Inc.</t>
  </si>
  <si>
    <t>Ivory Wealth Management, Inc.</t>
  </si>
  <si>
    <t>Stratos Wealth Advisors, LLC</t>
  </si>
  <si>
    <t>Investment Fiduciary Planners, LLC</t>
  </si>
  <si>
    <t>Eastsound Capital Advisors, LLC</t>
  </si>
  <si>
    <t>Flourish Wealth Advisors, LLC</t>
  </si>
  <si>
    <t>Invicta Capital LLC</t>
  </si>
  <si>
    <t>TCFG Investment Advisors, LLC</t>
  </si>
  <si>
    <t>TCFG Wealth Management, LLC</t>
  </si>
  <si>
    <t>GVC Capital LLC</t>
  </si>
  <si>
    <t>Lebenthal Financial Services, Inc
(f/k/a Bristol Financial Services, Inc.)</t>
  </si>
  <si>
    <t>4/26/2018
Firm name amended
3/16/2019</t>
  </si>
  <si>
    <t>Lokken Investment Group, LLC</t>
  </si>
  <si>
    <t>Carroll Financial Associates, Inc.</t>
  </si>
  <si>
    <t>May 3, 2018
Contact information amended
September 4, 2018</t>
  </si>
  <si>
    <t>Pasadena Private Wealth, LLC</t>
  </si>
  <si>
    <t>Smith Capital Markets, LLC
(f/k/a Greenwich Prime Trading Group, LLC)</t>
  </si>
  <si>
    <t>May 6, 2018
Firm name and contact information amended
July 30, 2018</t>
  </si>
  <si>
    <t>Eudaimonia Partners, LLC</t>
  </si>
  <si>
    <t>First Light Wealth Advisors, LLC</t>
  </si>
  <si>
    <t>J. Alden Associates</t>
  </si>
  <si>
    <t>May 17, 2018
Conact information amended May 30, 2023</t>
  </si>
  <si>
    <t>Nagel &amp; Associates LLC
(d/b/a Navigen Wealth Management)</t>
  </si>
  <si>
    <t>Pinnacle Private Wealth, LLC</t>
  </si>
  <si>
    <t>Seven Hills Financial, LLC</t>
  </si>
  <si>
    <t>Sanctuary Advisors, LLC
f/k/a Noyes Advisors, LLC</t>
  </si>
  <si>
    <t>5/23/2018
Firm Name and Contact Information Amended 8/12/2020</t>
  </si>
  <si>
    <t>Alvesolm Wealth Management, LLC</t>
  </si>
  <si>
    <t>Forefront Wealth Planning and Asset Management LLC</t>
  </si>
  <si>
    <t>Kore Private Wealth, LLC</t>
  </si>
  <si>
    <t>Chapwood Investments, LLC</t>
  </si>
  <si>
    <t>20/20 Capital Management, Inc.
(d/b/a 20/20 Financial Advisers)</t>
  </si>
  <si>
    <t>Kingswood Capital Partners, LLC
(f/k/a Chalice Capital Partners, LLC)</t>
  </si>
  <si>
    <t>June 7, 2018
Firm name &amp; contact info amended
(November 10, 2022)</t>
  </si>
  <si>
    <t>R.W. Baker Wealth Management, LLC</t>
  </si>
  <si>
    <t>True Capital Management LLC</t>
  </si>
  <si>
    <t>Stephen J. Garry &amp; Associates, LLC</t>
  </si>
  <si>
    <t>Harvest Investment Services, LLC</t>
  </si>
  <si>
    <t>The Inspired Company, LLC</t>
  </si>
  <si>
    <t>June 27, 2018
Contact information updated
(June 15, 2020)</t>
  </si>
  <si>
    <t>Artifex Financial Group</t>
  </si>
  <si>
    <t>Basepoint Wealth</t>
  </si>
  <si>
    <t>MGO Wealth Advisors, LLC</t>
  </si>
  <si>
    <t>BMSS Wesson Wealth Solutions, LLC</t>
  </si>
  <si>
    <t>EverSource Wealth Advisors, LLC</t>
  </si>
  <si>
    <t>Buell Securities Corp</t>
  </si>
  <si>
    <t>7/3/2018
Withdrew as a Member 
Effective 5/3/2020</t>
  </si>
  <si>
    <t>Buell Investment Advisors LLC</t>
  </si>
  <si>
    <t>Ledgewood Financial, Inc.</t>
  </si>
  <si>
    <t>Keebeck Partners LLC</t>
  </si>
  <si>
    <t>Aurora Securities</t>
  </si>
  <si>
    <t>7/12/2018
Firm contact amended 2/1/2021</t>
  </si>
  <si>
    <t>Secure Asset Management</t>
  </si>
  <si>
    <t>July 13, 2018
Contact information amended 6/13/2023</t>
  </si>
  <si>
    <t>Revere Securities, LLC</t>
  </si>
  <si>
    <t>GoalBridge Wealth Management, LLC</t>
  </si>
  <si>
    <t>Castle Rock Wealth Management, LLC</t>
  </si>
  <si>
    <t>Alchemi Wealth Management LLC</t>
  </si>
  <si>
    <t>Meadow Creek Wealth Advisors, LLC</t>
  </si>
  <si>
    <t>Brandywine Oak Private Wealth, LLC
(f/k/a Wyeth Private Wealth, LLC)
(f/k/a Heat Advisors, LLC)</t>
  </si>
  <si>
    <t>July 27, 2018
Firm name changed
August 13, 2018
Firm name changed
October 19, 2020</t>
  </si>
  <si>
    <t>Rockefeller Financial LLC</t>
  </si>
  <si>
    <t>Shorepoint Capital Partners</t>
  </si>
  <si>
    <t>Sargent Investment Group, LLC</t>
  </si>
  <si>
    <t>Gilbert &amp; Cook, Inc.</t>
  </si>
  <si>
    <t>Robertson Stephens Wealth Management, LLC</t>
  </si>
  <si>
    <t>II Technology, LLC</t>
  </si>
  <si>
    <t>Sky Alpha Asset Advisors LLC</t>
  </si>
  <si>
    <t>Surevest, LLC
(d/b/a Surevest Wealth Management)
(f/k/a Surevest Inc)</t>
  </si>
  <si>
    <t>8/13/2018
Firm name amended
2/12/2020
Withdrew as Member
(effective November 6, 2022)</t>
  </si>
  <si>
    <t>Princeton Global Asset Management LLC</t>
  </si>
  <si>
    <t>Firethorn Wealth Partners, LLC</t>
  </si>
  <si>
    <t>Peridot Wealth Partners LLC</t>
  </si>
  <si>
    <t>Sierra Pacific Financial Advisors, LLC</t>
  </si>
  <si>
    <t>Pine Valley Investments, LLC</t>
  </si>
  <si>
    <t>Hyla Brook, LLC</t>
  </si>
  <si>
    <t>Live Oak Private Wealth, LLC</t>
  </si>
  <si>
    <t>Almanack Investment Partners, LLC</t>
  </si>
  <si>
    <t>Cypress Capital Advisors, LLC</t>
  </si>
  <si>
    <t>Graves-Light Private Wealth Management, Inc.
(f/k/a Teal Advisors, LLC)</t>
  </si>
  <si>
    <t>August 31, 2018
Firm name amended
September 5, 2018</t>
  </si>
  <si>
    <t>NobleBridge Wealth Management, LLC</t>
  </si>
  <si>
    <t>Capital Investment Advisors, LLC</t>
  </si>
  <si>
    <t>9/5/2018
Withdrew as a Member 
(Notice Provided 8/27/2020)</t>
  </si>
  <si>
    <t>Heritage Capital Advisors, LLC</t>
  </si>
  <si>
    <t>Vivid Financial Management, Inc.</t>
  </si>
  <si>
    <t>September 7, 2018
Contact information updated
(June 15, 2020)</t>
  </si>
  <si>
    <t>4J Wealth Management, LLC</t>
  </si>
  <si>
    <t>September 10, 2018
Contact information updated
(June 15, 2020)</t>
  </si>
  <si>
    <t>Change Path, LLC</t>
  </si>
  <si>
    <t>Hanlon Investment Management</t>
  </si>
  <si>
    <t>Full Sail Capital, LLC</t>
  </si>
  <si>
    <t>9/20/2018
Withdrew as a member
Effective 4/2/23</t>
  </si>
  <si>
    <t>Correct Capital Wealth Management, LLC</t>
  </si>
  <si>
    <t>9/26/2018
Withdrew as a member
Effective 9/20/20</t>
  </si>
  <si>
    <t>Balboa Wealth Partners, Inc.</t>
  </si>
  <si>
    <t>September 26, 2018
Contact information updated
(June 15, 2020)</t>
  </si>
  <si>
    <t>Enso Wealth Management, LLC</t>
  </si>
  <si>
    <t>Benjamin F. Edwards Wealth Management, LLC</t>
  </si>
  <si>
    <t>10/1/2018
Contact Information Updated
(January 13, 2026)</t>
  </si>
  <si>
    <t>Inscription Capital LLC</t>
  </si>
  <si>
    <t>Tranquilli Financial Advisor, LLC
f/k/a Mytfa, LLC</t>
  </si>
  <si>
    <t>October 5, 2018
Firm name amended
October 5, 2018</t>
  </si>
  <si>
    <t>Hickory Wealth Management, LLC</t>
  </si>
  <si>
    <t>October 9, 2018
Contact information updated
(June 15, 2020)</t>
  </si>
  <si>
    <t>Reliant Investment Partners, LLC</t>
  </si>
  <si>
    <t>Henrickson Nauta Wealth Advisors, Inc.</t>
  </si>
  <si>
    <t>Greensview Wealth Management LLC</t>
  </si>
  <si>
    <t>Gertsema Wealth Advisors, LLC</t>
  </si>
  <si>
    <t>Keystone Wealth Partners, LLC</t>
  </si>
  <si>
    <t>Bristol Wealth Group (the Financial Advisory Services Division of Bristol County Savings Bank)</t>
  </si>
  <si>
    <t>Kaizen Financial Strategies, LLC</t>
  </si>
  <si>
    <t>October 31, 2018
Contact information updated
(June 15, 2020)</t>
  </si>
  <si>
    <t>Viridian RIA, LLC</t>
  </si>
  <si>
    <t>10/31/2018
Withdrew as a Member 
Effective 2/13/2020
Contact information updated
(June 15, 2020)</t>
  </si>
  <si>
    <t>FBL Marketing Services, LLC
*See specific qualifications regarding this firm’s Broker Protocol joinder in the attached Master List of Protocol Members with Joinder Qualifications</t>
  </si>
  <si>
    <t>October 31, 2018
Joinder qualifications added May 20, 2025</t>
  </si>
  <si>
    <t>FBL Wealth Management, LLC
*See specific qualifications regarding this firm’s Broker Protocol joinder in the attached Master List of Protocol Members with Joinder Qualifications</t>
  </si>
  <si>
    <t>Farris Capital Management</t>
  </si>
  <si>
    <t>Thurston Springer Advisors</t>
  </si>
  <si>
    <t>YellowWood Wealth Solutions, LLC</t>
  </si>
  <si>
    <t>JAM DWP Group, LLC</t>
  </si>
  <si>
    <t>November 6, 2018
Contact information updated
(June 15, 2020)</t>
  </si>
  <si>
    <t>Integrity Private Wealth Advisors, LLC</t>
  </si>
  <si>
    <t>November 7, 2018
Contact information updated
(June 15, 2020)</t>
  </si>
  <si>
    <t>Capital Wealth Alliance, LLC</t>
  </si>
  <si>
    <t>CS Planning Corp</t>
  </si>
  <si>
    <t xml:space="preserve">Pauley Financial Services, Inc. </t>
  </si>
  <si>
    <t xml:space="preserve">Lifestyle Planning Solutions, LLC. </t>
  </si>
  <si>
    <t>Walled Lake Planning and Wealth Management, LLC</t>
  </si>
  <si>
    <t>December 7, 2018
Withdrew as Member
(Effective December 23, 2021)</t>
  </si>
  <si>
    <t>RFG Advisory</t>
  </si>
  <si>
    <t>Haron Capital Management, LLC</t>
  </si>
  <si>
    <t xml:space="preserve">Journey Financial Services, LLC </t>
  </si>
  <si>
    <t>Oxinas Partners Wealth Management, LLC</t>
  </si>
  <si>
    <t>Derbend Asset Management, LLC</t>
  </si>
  <si>
    <t>SBK Financial, Inc.</t>
  </si>
  <si>
    <t>August 17, 2018
Withdrew as a member
Effective September, 10 2024</t>
  </si>
  <si>
    <t>Lake Street Financial, LLC</t>
  </si>
  <si>
    <t>Woodhouse Financial Services, LLC</t>
  </si>
  <si>
    <t>December 19, 2018
Withdrew as Member
(effective February 3, 2019)</t>
  </si>
  <si>
    <t>MD Wendell Wealth Partners</t>
  </si>
  <si>
    <t>December 20, 2018
Contact information updated
(June 15, 2020)</t>
  </si>
  <si>
    <t>Frost Brokerage Services, Inc.
*See specific qualifications regarding this firm’s Broker Protocol joinder in the attached Master List of Protocol Members with Joinder Qualifications</t>
  </si>
  <si>
    <t>December 27, 2018
Withdrew as a member
Effective 3/31/2020</t>
  </si>
  <si>
    <t>Frost Investment Services, LLC
*See specific qualifications regarding this firm’s Broker Protocol joinder in the attached Master List of Protocol Members with Joinder Qualifications</t>
  </si>
  <si>
    <t>December 27, 2018
Withdrew as a member
Effective 3/31/2021</t>
  </si>
  <si>
    <t>Miller Wealth Management, LLC</t>
  </si>
  <si>
    <t xml:space="preserve">Compass Capital Corporation </t>
  </si>
  <si>
    <t xml:space="preserve">Compass Securities Corporation </t>
  </si>
  <si>
    <t>Redwood Wealth Management Group</t>
  </si>
  <si>
    <t>Bridgeway Wealth Partners, LLC</t>
  </si>
  <si>
    <t>Strategic Wealth Management Group, LLC</t>
  </si>
  <si>
    <t>1/22/2019
Withdrew as a member
Effective 10/2/2020</t>
  </si>
  <si>
    <t>Andesa Financial Management, Inc.</t>
  </si>
  <si>
    <t>WI Investment Advisory Group, LLC</t>
  </si>
  <si>
    <t>Pacific Northwest Asset Management</t>
  </si>
  <si>
    <t>Woodhouse Wealth Management, LLC</t>
  </si>
  <si>
    <t>Malvern Capital Management, LLC</t>
  </si>
  <si>
    <t>Csuite Investment, LLC</t>
  </si>
  <si>
    <t>Deering Wealth LLC</t>
  </si>
  <si>
    <t>American Wealth Management, Inc.</t>
  </si>
  <si>
    <t>Edge Financial Advisors, LLC
f/k/a Edge Portfolio Management, LLC</t>
  </si>
  <si>
    <t>2/21/2019
Firm name and contact information amended 8/18/2020</t>
  </si>
  <si>
    <t>Breachway Investments, LLC</t>
  </si>
  <si>
    <t>February 27, 2019
Contact information amended
(June 15, 2020)</t>
  </si>
  <si>
    <t>HBW Advisory Services LLC</t>
  </si>
  <si>
    <t xml:space="preserve">Meredith Wealth Planning </t>
  </si>
  <si>
    <t>Jackson Square Capital, LLC</t>
  </si>
  <si>
    <t>Murray Street Capital Advisors, LLC</t>
  </si>
  <si>
    <t>March 20, 2019
Contact information amended
(June 15, 2020)</t>
  </si>
  <si>
    <t>Transcend Wealth Collective, LLC</t>
  </si>
  <si>
    <t>March 20, 2019
Contact information amended
July 17, 2023</t>
  </si>
  <si>
    <t>Double Peak Financial, LLC</t>
  </si>
  <si>
    <t>March 26, 2019
Contact information amended
(June 15, 2020)</t>
  </si>
  <si>
    <t>JD Financial Services, Inc. dba Diamond Wealth
Advisors</t>
  </si>
  <si>
    <t>Mirador Capital Partners</t>
  </si>
  <si>
    <t xml:space="preserve">Maia Wealth </t>
  </si>
  <si>
    <t>JT Stratford, LLC</t>
  </si>
  <si>
    <t>Lyons Wealth Management, LLC</t>
  </si>
  <si>
    <t>Parable Wealth Management, LLC</t>
  </si>
  <si>
    <t xml:space="preserve">CIC Wealth, LLC </t>
  </si>
  <si>
    <t>Aviator Financial, LLC</t>
  </si>
  <si>
    <t>Global Retirement Partners, LLC</t>
  </si>
  <si>
    <t>Breiter Capital Management, Inc. - DBA - Integra Capital Advisors</t>
  </si>
  <si>
    <t>Great Valley Advisor Group, Inc</t>
  </si>
  <si>
    <t>Verity Investment Advisors, LLC</t>
  </si>
  <si>
    <t>Daniels D'Amelio Investment Management Group, LLC</t>
  </si>
  <si>
    <t>April 22, 2019
Contact information amended
(June 15, 2020)</t>
  </si>
  <si>
    <t>Advance Wealth Management Service, LLC</t>
  </si>
  <si>
    <t>April 25, 2019
Contant information amended
(June 15, 2020)</t>
  </si>
  <si>
    <t>Alden Capital Management</t>
  </si>
  <si>
    <t>Optas, LLC</t>
  </si>
  <si>
    <t>May 1, 2019
Contact information amended
(June 15, 2020)</t>
  </si>
  <si>
    <t>Regent Peak Wealth Advisors, LLC</t>
  </si>
  <si>
    <t>Blue River Group, LLC</t>
  </si>
  <si>
    <t>Spotlight Asset Group, Inc.</t>
  </si>
  <si>
    <t>DOHJ, LLC dba Vinoble Group</t>
  </si>
  <si>
    <t>May 6, 2019
Contact information amended
(June 15, 2020)</t>
  </si>
  <si>
    <t>Peterson Wealth Management, LLC</t>
  </si>
  <si>
    <t>May 6, 2019
Withdrew as member
(June 22, 2019)
Contact information updated
(June 15, 2020)</t>
  </si>
  <si>
    <t>Robertson Stephens Capital Markets, LLC</t>
  </si>
  <si>
    <t>Robertson Stephens Holdings, LLC</t>
  </si>
  <si>
    <t>Huntleigh Securities Corporation</t>
  </si>
  <si>
    <t>5/10/2019
Contact Information updated
(September 9, 2026)</t>
  </si>
  <si>
    <t>CXI Advisors, LLC</t>
  </si>
  <si>
    <t>IEQ Capital</t>
  </si>
  <si>
    <t>Hudson Value Partners, LLC</t>
  </si>
  <si>
    <t>Kinloch Capital, LLC</t>
  </si>
  <si>
    <t>May 17, 2019
Primary Contact Amended
(August 31, 2021)</t>
  </si>
  <si>
    <t>Evoke Wealth, LLC
d/b/a Evoke Advisors</t>
  </si>
  <si>
    <t>May 26, 2019
Contact information amended
August 3, 2023</t>
  </si>
  <si>
    <t>Ross, Sinclaire &amp; Associates, LLC</t>
  </si>
  <si>
    <t>Pariax, LLC</t>
  </si>
  <si>
    <t>June 5, 2019
Contact information amended
(June 15, 2020)</t>
  </si>
  <si>
    <t>Abel Hall, LLC</t>
  </si>
  <si>
    <t>Radnor Capital Management, LLC</t>
  </si>
  <si>
    <t xml:space="preserve">Oberlin Financial International, LLC </t>
  </si>
  <si>
    <t>June 11, 2019
Withdrew as Member 
Effective April 10, 2023</t>
  </si>
  <si>
    <t xml:space="preserve">Oberlin Wealth Partners, LLC </t>
  </si>
  <si>
    <t>June 11, 2019
Withdrew as a Member
Effective April 10, 2023</t>
  </si>
  <si>
    <t xml:space="preserve">IFS Group, LLC </t>
  </si>
  <si>
    <t>Markle Financial, LLC</t>
  </si>
  <si>
    <t>Composure Wealth Management, LLC</t>
  </si>
  <si>
    <t>June 12, 2019
Contact information amended
(June 15, 2020)</t>
  </si>
  <si>
    <t xml:space="preserve">Sanctuary Wealth Group, LLC
f/k/a Noyes Group, LLC d/b/a Sanctuary Wealth </t>
  </si>
  <si>
    <t>6/13/2019
Firm Name and Contact Information Amended 8/12/2020</t>
  </si>
  <si>
    <t>Merit Financial Group, LLC
*See specific qualifications regarding this firm’s Broker Protocol joinder in the attached Master List of Protocol Members with Joinder Qualifications</t>
  </si>
  <si>
    <t>June 14, 2019
Joinder qualifications received
6/14/2019
Withdrew as a member
Effective January 3, 2025</t>
  </si>
  <si>
    <t>Royal Harbor Partners, LLC 
f/k/a Stark Wealth Advisors, LLC</t>
  </si>
  <si>
    <t>June 14, 2019
Firm name changed
(6/14/2019)</t>
  </si>
  <si>
    <t xml:space="preserve">Watts Capital Partners, LLC </t>
  </si>
  <si>
    <t>White Knight Strategic Wealth Advisors, LLC</t>
  </si>
  <si>
    <t>June 19, 2019
Primary Contact Amended
(August 31, 2021)</t>
  </si>
  <si>
    <t>Najarian Family Office, LLC</t>
  </si>
  <si>
    <t>WS Group, LLC</t>
  </si>
  <si>
    <t>IFP Securities, LLC</t>
  </si>
  <si>
    <t xml:space="preserve">Sweney Cartwright &amp; Co. </t>
  </si>
  <si>
    <t>Freshwater Asset Management, LLC</t>
  </si>
  <si>
    <t xml:space="preserve">Austin Private Wealth, LLC.
f/k/a Noki Group, LLC dba Austin Private Wealth </t>
  </si>
  <si>
    <t>7/2/2019
Firm name amended 8/5/2019
Contact information amended
(June 15, 2020)
Withdrew as Member
(effective January 14, 2022)</t>
  </si>
  <si>
    <t>Fiduciary Planning, LLC</t>
  </si>
  <si>
    <t>Platte River Wealth Advisors, LLC</t>
  </si>
  <si>
    <t>Ashton Thomas Private Wealth, LLC</t>
  </si>
  <si>
    <t>Sage Investment Advisers LLC
(f/k/a Sage One, LLC d/b/a Sage Investment Advisers)</t>
  </si>
  <si>
    <t>July 12, 2019
Firm name amended
(September 29, 2021)</t>
  </si>
  <si>
    <t>Magnolia Capital Advisors, LLC</t>
  </si>
  <si>
    <t>7/18/2019
Firm contact amended 3/12/2021</t>
  </si>
  <si>
    <t>Eudaimonia Advisors, LLC</t>
  </si>
  <si>
    <t>Ballast Financial Advisors, LLC
f/k/a BFACFP, LLC</t>
  </si>
  <si>
    <t>7/26/2019
Firm name amended August 1, 2019
Contact information amended
(June 15, 2020)</t>
  </si>
  <si>
    <t>Birchcreek Wealth Management, LLC</t>
  </si>
  <si>
    <t>7/30/2019
Contact information amended 8/9/2019</t>
  </si>
  <si>
    <t>Family Wealth Partners, LLC</t>
  </si>
  <si>
    <t>Nequit Wealth &amp; Investment Management, LLC</t>
  </si>
  <si>
    <t>StrongBox Wealth, LLC</t>
  </si>
  <si>
    <t>August 22, 2019
Contact information amended
(June 15, 2020)</t>
  </si>
  <si>
    <t>Colsara National Wealth Management, LLC</t>
  </si>
  <si>
    <t>Sound Income Strategies, LLC</t>
  </si>
  <si>
    <t>Sculati Wealth Management, LLC</t>
  </si>
  <si>
    <t>Palisade Capital Management, LLC</t>
  </si>
  <si>
    <t>9/3/2019
Withdrew as a member
Effective November 10, 2025</t>
  </si>
  <si>
    <t xml:space="preserve">Heritage Wealth Management Group, Ltd. </t>
  </si>
  <si>
    <t>Financial Cornerstone, LLC</t>
  </si>
  <si>
    <t>Savior, LLC
(d/b/a Savior Wealth)</t>
  </si>
  <si>
    <t>Planning Associates Wealth Management, LLC</t>
  </si>
  <si>
    <t>September 5, 2019
Contact information amended
(June 15, 2020)</t>
  </si>
  <si>
    <t>Verdence Capital Advisors, LLC.</t>
  </si>
  <si>
    <t>September 9, 2019
Withdrew as a member
Effective September 7, 2023</t>
  </si>
  <si>
    <t xml:space="preserve">JWTT Inc. </t>
  </si>
  <si>
    <t xml:space="preserve">Position Wealth </t>
  </si>
  <si>
    <t>TCWP, LLC</t>
  </si>
  <si>
    <t>HB Wealth Management, LLC</t>
  </si>
  <si>
    <t>TAP Consulting, LLC 
(d/b/a Genex Consulting and d/b/a Panoptic Wealth Advocates)</t>
  </si>
  <si>
    <t>Capstone Wealth Advisors, Inc.</t>
  </si>
  <si>
    <t>Redhawk Wealth Advisors, Inc.</t>
  </si>
  <si>
    <t xml:space="preserve">CFM Wealth Partners, LLC. </t>
  </si>
  <si>
    <t xml:space="preserve">SMG Advisory, LLC. </t>
  </si>
  <si>
    <t>MK3 Wealth, LLC</t>
  </si>
  <si>
    <t>SVB Wealth LLC (f/k/a Boston Private Wealth, LLC)</t>
  </si>
  <si>
    <t>October 10, 2019
Firm name and contact info amended
(November 7, 2021)
Withdrew as Member
(effective April 23, 2023)</t>
  </si>
  <si>
    <t>Greenspring Advisors, LLC</t>
  </si>
  <si>
    <t>Delta Investment Management, LLC</t>
  </si>
  <si>
    <t>Allen, Mooney &amp; Barnes Brokerage Services, LLC</t>
  </si>
  <si>
    <t>MY Wealth Planners, LLC.</t>
  </si>
  <si>
    <t>10/25/2019
Withdrew as a member
Effective 1/17/2021</t>
  </si>
  <si>
    <t>Brighton Securities</t>
  </si>
  <si>
    <t>Emerald Advisors, LLC</t>
  </si>
  <si>
    <t xml:space="preserve">Capstone Wealth Advisors, LLC. </t>
  </si>
  <si>
    <t>Brightside Advisory Partners, LLC
f/k/a Orioles Wealth Advisors, LLC</t>
  </si>
  <si>
    <t>11/5/2019
Firm name changed 11/12/2019</t>
  </si>
  <si>
    <t xml:space="preserve">Sunpointe, LLC 
d/b/a Sunpointe Investments </t>
  </si>
  <si>
    <t>TSG Advice Partners, LLC
f/k/a Adena Advisors, LLC</t>
  </si>
  <si>
    <t>11/8/2019
Firm name changed 11/11/2019</t>
  </si>
  <si>
    <t xml:space="preserve">Strategies Wealth Advisors d/b/a Innovia Wealth LLC f/k/a MTB of Michigan, LLC </t>
  </si>
  <si>
    <t>November 11, 2019
Firm name changed July 19, 2023
Withdrew as a member 
Effective 6/21/24</t>
  </si>
  <si>
    <t>Semus Wealth Partners, LLC
f/k/a Ashington Wealth Partners, LLC</t>
  </si>
  <si>
    <t>11/14/2019
Firm name and contact information amended 11/26/2019</t>
  </si>
  <si>
    <t xml:space="preserve">American Trust Investment Services, Inc. </t>
  </si>
  <si>
    <t>1 Union Management, LLC.</t>
  </si>
  <si>
    <t>The Marshall Financial Group, LLC</t>
  </si>
  <si>
    <t>December 6, 2019
Withdrew as a member February 8, 2023</t>
  </si>
  <si>
    <t>Scissortail Wealth Management</t>
  </si>
  <si>
    <t>12/9/2019
Contact Information amended
(August 25, 2026)</t>
  </si>
  <si>
    <t>Freedom Found Financial, LLC</t>
  </si>
  <si>
    <t>Orderly Finance, LLC</t>
  </si>
  <si>
    <t>January 2, 2020
Contact information amended
(June 15, 2020)</t>
  </si>
  <si>
    <t>QM Advisors, LLC</t>
  </si>
  <si>
    <t>Incline Wealth Advisors, LLC</t>
  </si>
  <si>
    <t>Formidable Asset Management, LLC</t>
  </si>
  <si>
    <t>Centurion Wealth Management, LLC</t>
  </si>
  <si>
    <t>February 4, 2020
Withdrew as a Member 
(Effective May 1, 2024)</t>
  </si>
  <si>
    <t>Quadrant Private Wealth Management 
d/b/a Quadrant Capital</t>
  </si>
  <si>
    <t>February 7, 2020
Withdrew as Member
(effective August 23, 2021)
Re-executed joinder agreement April 5, 2024
Withdrew as a Member 
effective October 10, 2024</t>
  </si>
  <si>
    <t>Summit Financial, LLC</t>
  </si>
  <si>
    <t>Echo45 Advisors, LLC</t>
  </si>
  <si>
    <t>February 21, 2020
Contact information amended
(June 15, 2020)
Contact information amended
(March 15, 2022)</t>
  </si>
  <si>
    <t>Cabot Lodge Securities, LLC</t>
  </si>
  <si>
    <t>DAI Securities, LLC</t>
  </si>
  <si>
    <t>DAI Wealth, Inc</t>
  </si>
  <si>
    <t>AllStreet Financial, LLC</t>
  </si>
  <si>
    <t>GreyCliff Wealth Management, LLC</t>
  </si>
  <si>
    <t>March 24, 2020
Primary Contact Amended
(August 31, 2021)</t>
  </si>
  <si>
    <t>FSA Investment Group</t>
  </si>
  <si>
    <t>Greystone Wealth Advisors, LLC</t>
  </si>
  <si>
    <t>May 11, 2020
Withdrew as Member
(effective 10/28/21)</t>
  </si>
  <si>
    <t>OneAscent Wealth Management, LLC</t>
  </si>
  <si>
    <t>FinTrust Capital Advisors, LLC</t>
  </si>
  <si>
    <t>Vaquero Private Wealth, Ltd</t>
  </si>
  <si>
    <t>SFE Investment Counsel, Inc.</t>
  </si>
  <si>
    <t>Voya Financial Advisors, Inc.
*See specific qualifications regarding this firm’s Broker Protocol joinder in the attached Master List of Protocol Members with Joinder Qualifications</t>
  </si>
  <si>
    <t>May 20, 2020
Contact info amended
(effective November 10, 2021)
Withdrew as Member
(effective August 26, 2022)</t>
  </si>
  <si>
    <t>Cypress Financial Planning</t>
  </si>
  <si>
    <t>May 28, 2020
Withdrew as member
Effective August 29, 2021</t>
  </si>
  <si>
    <t>King Financial Network</t>
  </si>
  <si>
    <t>Innovative Advisory Partners, LLC</t>
  </si>
  <si>
    <t>Star of the Pines, LLC</t>
  </si>
  <si>
    <t>Bartholomew &amp; Company, Inc</t>
  </si>
  <si>
    <t>Fortress Wealth Group, LLC</t>
  </si>
  <si>
    <t>Thompson Davis &amp; Co</t>
  </si>
  <si>
    <t>Black Diamond Financial Solutions</t>
  </si>
  <si>
    <t>Ricketts Financial, LLC. 
(f/k/a Bluegrass Advisors, LLC)</t>
  </si>
  <si>
    <t>6/26/2020
Firm Name Amended 6/26/2020</t>
  </si>
  <si>
    <t>Laudadio Consulting, LLC
(d/b/a GoalFusion Wealth Management)</t>
  </si>
  <si>
    <t>PCB Capital, LLC</t>
  </si>
  <si>
    <t>Financial Advocates Investment Management, LLC</t>
  </si>
  <si>
    <t>Guided Wealth Strategies, LLC</t>
  </si>
  <si>
    <t>Twin Harbor's Wealth Management, LLC</t>
  </si>
  <si>
    <t>TruWealth Advisors, LLC
f/k/a Knight Advisors, LLC</t>
  </si>
  <si>
    <t>7/17/2020
Firm Name Amended 7/17/2020</t>
  </si>
  <si>
    <t>Quaker Wealth Management, LLC</t>
  </si>
  <si>
    <t>SLWA, LLC</t>
  </si>
  <si>
    <t>Quarry Hill Advisors, LLC</t>
  </si>
  <si>
    <t>Concord Wealth Partners</t>
  </si>
  <si>
    <t>7/24/2020
Withdrew as a member
effective November 16, 2025</t>
  </si>
  <si>
    <t>Dorchester Heights Asset Management, LLC</t>
  </si>
  <si>
    <t>Scott Capital Advisors, LLC</t>
  </si>
  <si>
    <t>Regimen Wealth, LLC
(f/k/a Azalea Advisors, LLC)</t>
  </si>
  <si>
    <t>July 31, 2020
Firm name amended
(July 31, 2020)</t>
  </si>
  <si>
    <t>True North Financial</t>
  </si>
  <si>
    <t>Rightwealth Advisors, LLC</t>
  </si>
  <si>
    <t xml:space="preserve">Proquility Private Wealth Partners, LLC </t>
  </si>
  <si>
    <t>Colorado Wealth Group, LLC</t>
  </si>
  <si>
    <t>Oxler Private Wealth, LLC</t>
  </si>
  <si>
    <t>Rilex Capital, LLC</t>
  </si>
  <si>
    <t>44 Wealth Management, LLC</t>
  </si>
  <si>
    <t>Ironcrest Capital Management, LLC</t>
  </si>
  <si>
    <t>Childress Capital Advisors, LLC</t>
  </si>
  <si>
    <t>The Raffin Group, LLC</t>
  </si>
  <si>
    <t>Advisors Capital Management, LLC</t>
  </si>
  <si>
    <t>9/4/2020
Withdrew as Member
(Effective September, 10, 2026)</t>
  </si>
  <si>
    <t>SouthBridge Advisors, LLC</t>
  </si>
  <si>
    <t>Marks Wealth Management 
f/k/a Corners Advisors, LLC</t>
  </si>
  <si>
    <t>9/18/2020
Firm name amended 9/18/2020</t>
  </si>
  <si>
    <t>Juncture Wealth Advisors</t>
  </si>
  <si>
    <t>Gunder Wealth Management, LLC</t>
  </si>
  <si>
    <t>Total Clarity Wealth Management, Inc</t>
  </si>
  <si>
    <t>PACK Private Wealth, LLC</t>
  </si>
  <si>
    <t>Redemption Capital Partners, LLC</t>
  </si>
  <si>
    <t>Rockefeller &amp; Co. LLC</t>
  </si>
  <si>
    <t>MR Consulting Group, LLC</t>
  </si>
  <si>
    <t>Cerro Pacific Wealth Advisors, LLC</t>
  </si>
  <si>
    <t>October 15, 2020
Withdrew as a member
effective January 16, 2025</t>
  </si>
  <si>
    <t>Constitution Capital, LLC</t>
  </si>
  <si>
    <t>Citizens Investment Services, Inc
*See specific qualifications regarding this firm’s Broker Protocol joinder in the attached Master List of Protocol Members with Joinder Qualifications</t>
  </si>
  <si>
    <t>10/21/2020
Joinder Qualifications updated
(July 27, 2026)</t>
  </si>
  <si>
    <t>10/23/2020
Joinder Qualifications updated
(July 27, 2026)</t>
  </si>
  <si>
    <t>Joinder Qualifications updated
(July 27, 2026)</t>
  </si>
  <si>
    <t>InTrust Advisors, Inc</t>
  </si>
  <si>
    <t>Middle Street Capital Advisors, LLC</t>
  </si>
  <si>
    <t>10/29/2020
Withdrew as a member 
Effective 1/21/2021</t>
  </si>
  <si>
    <t>One + One Wealth Management, LLC</t>
  </si>
  <si>
    <t>AIRE Advisors, LLC</t>
  </si>
  <si>
    <t>Baker Tilly Financial, LLC</t>
  </si>
  <si>
    <t>November 25, 2020
Withdrew as a member
Effective 10/09/2023</t>
  </si>
  <si>
    <t>Smith, Salley &amp; Associates, LLC</t>
  </si>
  <si>
    <t>ATX Financial Planning, LLC</t>
  </si>
  <si>
    <t>South Atlantic Capital Management Group, Inc</t>
  </si>
  <si>
    <t>RiskBridge Advisors, LLC</t>
  </si>
  <si>
    <t>Wayfinding Financial</t>
  </si>
  <si>
    <t>December 18, 2020
Withdrew as a member effective 
June 28, 2023</t>
  </si>
  <si>
    <t>Alchemi Wealth, LLC</t>
  </si>
  <si>
    <t>Thrivent Advsior Network, LLC
*See specific qualifications regarding this firm’s Broker Protocol joinder in the attached Master List of Protocol Members with Joinder Qualifications</t>
  </si>
  <si>
    <t>Naviter Wealth, LLC</t>
  </si>
  <si>
    <t>Performance Wealth Partners, LLC</t>
  </si>
  <si>
    <t>1/11/2021
Firm name amended 
1/14/2021</t>
  </si>
  <si>
    <t>Sky-Mountain Capital Management, Inc</t>
  </si>
  <si>
    <t>Integrated Wealth Advisors, LLC</t>
  </si>
  <si>
    <t>Schurm Private Wealth Management, LLC
f/k/a Icarus Advisors, LLC</t>
  </si>
  <si>
    <t>2/1/2021
Firm name amended 2/8/2021</t>
  </si>
  <si>
    <t>Saiph Capital, LLC
f/k/a Neve Advisors, LLC</t>
  </si>
  <si>
    <t>2/12/2021
Firm name amended 2/12/2021</t>
  </si>
  <si>
    <t>Laurel Wealth Advisors, LLC</t>
  </si>
  <si>
    <t>Innovation Partners, LLC</t>
  </si>
  <si>
    <t>Elevation Point Wealth Partners, LLC
 f/k/a Mount Yale Investment Advisors, LLC</t>
  </si>
  <si>
    <t>2/16/2021
Firm Name updated
(June 15, 2026)</t>
  </si>
  <si>
    <t>Pallas Capital Advisors, LLC</t>
  </si>
  <si>
    <t>The Sovran, LLC
d/b/a The Sovran</t>
  </si>
  <si>
    <t>Talisman Wealth Advisors</t>
  </si>
  <si>
    <t>AE Financial Services, LLC</t>
  </si>
  <si>
    <t>Amplius Wealth Advisors, LLC</t>
  </si>
  <si>
    <t>Elite Life Management, LLC</t>
  </si>
  <si>
    <t>Maredin Corporation
d/b/a Maredin Wealth Advisors</t>
  </si>
  <si>
    <t>Mission Financial Group, LLC</t>
  </si>
  <si>
    <t>Solid Financial LLC
d/b/a Unger Financial</t>
  </si>
  <si>
    <t>Onyz Bridge Wealth Group</t>
  </si>
  <si>
    <t>FS Financial LLC</t>
  </si>
  <si>
    <t>Signal Tree Financial Partners, LLC</t>
  </si>
  <si>
    <t>KCD Financial, Inc</t>
  </si>
  <si>
    <t>B.B. Graham &amp; Co., Inc</t>
  </si>
  <si>
    <t>Vista Investment Partners, LLC</t>
  </si>
  <si>
    <t>Rockford Financial Planning, LLC</t>
  </si>
  <si>
    <t>Keystone Wealth Services, LLC 
d/b/a Cypress Private Wealth</t>
  </si>
  <si>
    <t>Fermata Advisors LLC, d/b/a Sonoma Wealth Advisors LLC</t>
  </si>
  <si>
    <t>Defiant Financial Services, LLC</t>
  </si>
  <si>
    <t>Gistel Advisors LLC</t>
  </si>
  <si>
    <t>April 8, 2021
Withdrew as Member
(effective June 26, 2021)</t>
  </si>
  <si>
    <t>1st Financial Investment, Inc.</t>
  </si>
  <si>
    <t>Malnik Wealth Management, LLC</t>
  </si>
  <si>
    <t>April 12, 2021
Primary Contact Amended
(August 31, 2021)</t>
  </si>
  <si>
    <t>Centennial Advisors, LLC</t>
  </si>
  <si>
    <t>Surepath Financial Services, LLC</t>
  </si>
  <si>
    <t>Integrity Wealth Partners, LLC</t>
  </si>
  <si>
    <t>Oliver LaGore VanValin Investment Group</t>
  </si>
  <si>
    <t>CQ Wealth Advisors, Inc.</t>
  </si>
  <si>
    <t>Waypoint Financial Consulting Group LLC
d/b/a Waypoint Financial</t>
  </si>
  <si>
    <t>IP Financial Services, LLC</t>
  </si>
  <si>
    <t>1230 Advisors, LLC</t>
  </si>
  <si>
    <t>Willet, LLC
d/b/a Beyond Tangible Wealth</t>
  </si>
  <si>
    <t>Worthington Financial Partners, LLC</t>
  </si>
  <si>
    <t>Sovereign Financial Group, Inc.</t>
  </si>
  <si>
    <t>Downshift Financial, LLC</t>
  </si>
  <si>
    <t>Tableaux Wealth</t>
  </si>
  <si>
    <t>Steward Partners Investment Solutions, LLC
*See specific qualifications regarding this firm’s Broker Protocol joinder in the attached Master List of Protocol Members with Joinder Qualifications</t>
  </si>
  <si>
    <t>May 14, 2021
Joinder qualifications added 11/6/24
Contact information amended 11/6/24
Joinder Qualification and Contact information amended 01/16/2026</t>
  </si>
  <si>
    <t xml:space="preserve">Apex Fiduciary Advisory, LLC </t>
  </si>
  <si>
    <t>&amp;Partners, LLC 
f/k/a Wiley Bros.-Aintree Capital, LLC</t>
  </si>
  <si>
    <t>May 19, 2021
Contact information amended
August 31, 2023
Firm name amended 8/31/23</t>
  </si>
  <si>
    <t>MCP Advisors, LLC</t>
  </si>
  <si>
    <t>The Invictus Collective, LLC
(f/k/a Merle Advisors, LLC)</t>
  </si>
  <si>
    <t>May 21,2021
(Firm name amended
May 21, 2021)</t>
  </si>
  <si>
    <t>Landing Point Financial Group, LLC
(f/k/a DCS Investment Advisory Services, LLC)</t>
  </si>
  <si>
    <t>May 25, 2021
Firm name and contact information amended
(June 18, 2021)</t>
  </si>
  <si>
    <t>ORG Partners, LLC</t>
  </si>
  <si>
    <t>Good Life RIA, LLC</t>
  </si>
  <si>
    <t>ID Washington Wealth Management, LLC</t>
  </si>
  <si>
    <t>Campbell Deegan Wealth Management, LLC
*See specific qualifications regarding this firm’s Broker Protocol joinder in the attached Master List of Protocol Members with Joinder Qualifications</t>
  </si>
  <si>
    <t>June 15, 2021
Withdrew as Member
(effective August 26, 2022)</t>
  </si>
  <si>
    <t>Townford Partners, LLC</t>
  </si>
  <si>
    <t>Kickstand Wealth Advisors</t>
  </si>
  <si>
    <t>Calderwood Financial Strategies, Inc.</t>
  </si>
  <si>
    <t>Integrated Equity Management, Inc.</t>
  </si>
  <si>
    <t>Orgel Wealth Management</t>
  </si>
  <si>
    <t>July 13, 2021
Withdrew as Member
(effective August 12, 2022)</t>
  </si>
  <si>
    <t>ENZI Wealth, LLC</t>
  </si>
  <si>
    <t>Strategic Wealth Group Registered Investment Advisor, LLC</t>
  </si>
  <si>
    <t>Farther Finance Advisors
*See specific qualifications regarding this firm’s Broker Protocol joinder in the attached Master List of Protocol Members with Joinder Qualifications</t>
  </si>
  <si>
    <t>7/21/2021
Joinder qualifications added October 2, 2025</t>
  </si>
  <si>
    <t>Adolos Asset Management</t>
  </si>
  <si>
    <t>Gryphon Financial Partners</t>
  </si>
  <si>
    <t>July 26, 2021
Withdrew as Member
(effective February 21, 2022)</t>
  </si>
  <si>
    <t>UTA, LLC</t>
  </si>
  <si>
    <t>Veritas Wealth Partners, LLC
(f/k/a Storey Advisors, LLC)</t>
  </si>
  <si>
    <t>August 2, 2021
Firm name amended
August 12, 2021</t>
  </si>
  <si>
    <t>SunStone Financial Advisors, LLC</t>
  </si>
  <si>
    <t>Confluence Wealth Services, Inc./Confluence Financials Partners, Inc.</t>
  </si>
  <si>
    <t>Dutchess Harbour Wealth Management, LLC</t>
  </si>
  <si>
    <t>Vantage Financial Partners, LLC (f/k/a Vania Advisors, LLC)</t>
  </si>
  <si>
    <t>August 17, 2021
Firm name amended
August 18, 2021</t>
  </si>
  <si>
    <t>Nilsine Partners, LLC</t>
  </si>
  <si>
    <t>Wrought Advisors LLC</t>
  </si>
  <si>
    <t>Invictus Advisory Services LLC</t>
  </si>
  <si>
    <t>Ethos Wealth Management LLC (d/b/a Ethos Private Wealth)</t>
  </si>
  <si>
    <t>Barrister Wealth Management, LLC</t>
  </si>
  <si>
    <t>Liberty One Wealth Advisors</t>
  </si>
  <si>
    <t>WBH Advisory, Inc.</t>
  </si>
  <si>
    <t>9/2/2021
Withdrew as Member
(effective February 15, 2026)</t>
  </si>
  <si>
    <t xml:space="preserve">Private Wealth Asset Management, LLC </t>
  </si>
  <si>
    <t>DLAK Wealth Advisors, LLC</t>
  </si>
  <si>
    <t>September 9,2021</t>
  </si>
  <si>
    <t>V &amp; V Financial LLC</t>
  </si>
  <si>
    <t>Inspire Advisors, LLC</t>
  </si>
  <si>
    <t>Callahan Wealth Advisory</t>
  </si>
  <si>
    <t xml:space="preserve">Counterweight Private Wealth </t>
  </si>
  <si>
    <t>Luther King Capital Management</t>
  </si>
  <si>
    <t>Oliveira Wealth, LLC</t>
  </si>
  <si>
    <t>Blue Ox Wealth Management LLC</t>
  </si>
  <si>
    <t>Carnegie Investment Counsel
*See specific qualifications regarding this firm’s Broker Protocol joinder in the attached Master List of Protocol Members with Joinder Qualifications</t>
  </si>
  <si>
    <t xml:space="preserve">9/29/2021
Withdrew as Member
(effective August 14, 2025)
</t>
  </si>
  <si>
    <t>Arbor Private Wealth, LLC
(f/k/a Mount Advisors, LLC)</t>
  </si>
  <si>
    <t>October 1, 2021
Firm name amended
(October 1, 2021)</t>
  </si>
  <si>
    <t>PlayBook Advisory Group, LLC</t>
  </si>
  <si>
    <t>October 7, 2021</t>
  </si>
  <si>
    <t>Stone Point Wealth, LLC</t>
  </si>
  <si>
    <t>October 12, 2021</t>
  </si>
  <si>
    <t>Drive Wealth Management LLC
(dba Drive Wealth Advisers)</t>
  </si>
  <si>
    <t>October 13, 2021</t>
  </si>
  <si>
    <t>Keenan Financial</t>
  </si>
  <si>
    <t>October 19, 2021</t>
  </si>
  <si>
    <t>Forward Financial LLC</t>
  </si>
  <si>
    <t>October 21, 2021</t>
  </si>
  <si>
    <t>Solidarity Wealth, LLC</t>
  </si>
  <si>
    <t>Atticus Wealth Management</t>
  </si>
  <si>
    <t>Independent Advisor Alliance, LLC</t>
  </si>
  <si>
    <t>Cullen Investment Group</t>
  </si>
  <si>
    <t>November 3, 2021</t>
  </si>
  <si>
    <t>Compass Private Wealth Group LLC</t>
  </si>
  <si>
    <t>November 4, 2021</t>
  </si>
  <si>
    <t>Split Rock Private Trading &amp; Wealth Management LLC</t>
  </si>
  <si>
    <t>Covenant Capital</t>
  </si>
  <si>
    <t>Jansen Wealth Management</t>
  </si>
  <si>
    <t>November 5, 2021</t>
  </si>
  <si>
    <t>Key Wealth Advisors, LLC</t>
  </si>
  <si>
    <t>November 8, 2021</t>
  </si>
  <si>
    <t>Coffeehouse Capital, LLC</t>
  </si>
  <si>
    <t>November 9, 2021</t>
  </si>
  <si>
    <t>Baroldi Gundersen Financial Advisors, LLC</t>
  </si>
  <si>
    <t>November 11, 2021</t>
  </si>
  <si>
    <t>RKL Wealth Management LLC</t>
  </si>
  <si>
    <t>November 19, 2021
Withdrew as Member
(effective February 26, 2022)</t>
  </si>
  <si>
    <t>Crossbridge Financial Group, LLC</t>
  </si>
  <si>
    <t>November 30, 2021</t>
  </si>
  <si>
    <t>Cold Harbor Financial, Inc.</t>
  </si>
  <si>
    <t>Axxcess Wealth Management, LLC</t>
  </si>
  <si>
    <t>December 2, 2021</t>
  </si>
  <si>
    <t>Mainsail Financial Group</t>
  </si>
  <si>
    <t>December 3, 2021</t>
  </si>
  <si>
    <t>First Northern Bank of Dixon</t>
  </si>
  <si>
    <t>December 7, 2021</t>
  </si>
  <si>
    <t>Equitable Advisors, LLC
*See specific qualifications regarding this firm’s Broker Protocol joinder in the attached Master List of Protocol Members with Joinder Qualifications</t>
  </si>
  <si>
    <t>Fortis Capital Advisors, LLC</t>
  </si>
  <si>
    <t>December 9, 2021</t>
  </si>
  <si>
    <t>AIM Wealth, LLC</t>
  </si>
  <si>
    <t>December 10, 2021</t>
  </si>
  <si>
    <t>Crown Wealth Group LLC</t>
  </si>
  <si>
    <t>December 13, 2021
Withdrew as Member
(effective April 11, 2022)</t>
  </si>
  <si>
    <t>Moyer CPA Group LLC
(d/b/a Moyer Wealth Management)</t>
  </si>
  <si>
    <t>December 15, 2021</t>
  </si>
  <si>
    <t>PIN Wealth, LLC</t>
  </si>
  <si>
    <t>December 21, 2021
Contact information amended
January 27, 2022</t>
  </si>
  <si>
    <t>New Insight Wealth Advisors, Inc.</t>
  </si>
  <si>
    <t>December 22, 2021</t>
  </si>
  <si>
    <t>Transcendent Capital Group</t>
  </si>
  <si>
    <t>January 5, 2022</t>
  </si>
  <si>
    <t>Peace of Mind Private Wealth Management, LLC</t>
  </si>
  <si>
    <t>January 6, 2022</t>
  </si>
  <si>
    <t>Ceros Financial Services, Inc.</t>
  </si>
  <si>
    <t>January 7, 2022</t>
  </si>
  <si>
    <t>TBH Global Asset Management</t>
  </si>
  <si>
    <t>January 12, 2022</t>
  </si>
  <si>
    <t>Augustus Wealth, LLC</t>
  </si>
  <si>
    <t>January 13, 2022</t>
  </si>
  <si>
    <t>San Blas Securities, LLC</t>
  </si>
  <si>
    <t>January 26, 2022</t>
  </si>
  <si>
    <t>PKS Securities
f/k/a Broadstone Securities</t>
  </si>
  <si>
    <t>January 27, 2022
Firm Name amended and contact information updated
(March 6, 2026)</t>
  </si>
  <si>
    <t>Cullen Cioffi Capital Management, LLC</t>
  </si>
  <si>
    <t>February 8, 2022</t>
  </si>
  <si>
    <t>ERn Financial, LLC (dba Canopy Wealth Management)</t>
  </si>
  <si>
    <t>February 16, 2022</t>
  </si>
  <si>
    <t>Yukon Wealth Management, Inc.</t>
  </si>
  <si>
    <t>February 17, 2022</t>
  </si>
  <si>
    <t>AlphaQ Advisors</t>
  </si>
  <si>
    <t>February 18, 2022</t>
  </si>
  <si>
    <t>MML Investors Services, LLC
*See specific qualifications regarding this firm’s Broker Protocol joinder in the attached Master List of Protocol Members with Joinder Qualifications</t>
  </si>
  <si>
    <t>February 22, 2022</t>
  </si>
  <si>
    <t>Hillcrest Financial Group
(f/k/a Steinway Advisors, LLC)</t>
  </si>
  <si>
    <t>February 28, 2022
Firm name amended
(effective February 28, 2022)</t>
  </si>
  <si>
    <t>Dirigo Private Wealth</t>
  </si>
  <si>
    <t>March 3, 2022</t>
  </si>
  <si>
    <t>Hill &amp; Jenkins, LLC</t>
  </si>
  <si>
    <t>March 4, 2022</t>
  </si>
  <si>
    <t>Principled Wealth Advisors, LLC</t>
  </si>
  <si>
    <t>March 7, 2022</t>
  </si>
  <si>
    <t>LMG Wealth Partners, LLC</t>
  </si>
  <si>
    <t>March 10, 2022</t>
  </si>
  <si>
    <t>Marest Capital, LLC</t>
  </si>
  <si>
    <t>March 11, 2022</t>
  </si>
  <si>
    <t>Presilium Private Wealth LLC</t>
  </si>
  <si>
    <t>March 15, 2022</t>
  </si>
  <si>
    <t>Mutual Advisors, LLC</t>
  </si>
  <si>
    <t>March 16, 2022</t>
  </si>
  <si>
    <t>Impact FI LLC</t>
  </si>
  <si>
    <t>Entelechy Wealth, LLC</t>
  </si>
  <si>
    <t>March 17, 2022</t>
  </si>
  <si>
    <t>Piano Wealth Management</t>
  </si>
  <si>
    <t>Lumitas Wealth Strategies, LLC</t>
  </si>
  <si>
    <t>March 18, 2022</t>
  </si>
  <si>
    <t>ICA Group Wealth Management</t>
  </si>
  <si>
    <t>March 24, 2022
Withdrew as a member 
effective September 24, 2024</t>
  </si>
  <si>
    <t>Blueprint Financial Advisors</t>
  </si>
  <si>
    <t>April 5, 2022</t>
  </si>
  <si>
    <t>Arq Financial Group, LLC</t>
  </si>
  <si>
    <t>April 13, 2022</t>
  </si>
  <si>
    <t>Vision Wealth Advisors</t>
  </si>
  <si>
    <t>April 21, 2022</t>
  </si>
  <si>
    <t>exitfour wealth partners</t>
  </si>
  <si>
    <t>April 22, 2022</t>
  </si>
  <si>
    <t>Certus Wealth Management, LLC</t>
  </si>
  <si>
    <t>April 28, 2022</t>
  </si>
  <si>
    <t>Bison Wealth LLC</t>
  </si>
  <si>
    <t>April 25, 2022</t>
  </si>
  <si>
    <t>RB Investment Management, Inc.</t>
  </si>
  <si>
    <t>May 5, 2022</t>
  </si>
  <si>
    <t>Trueblood Wealth Management, LLC</t>
  </si>
  <si>
    <t>May 6, 2022</t>
  </si>
  <si>
    <t>Perennial Investment Advisors, LLC</t>
  </si>
  <si>
    <t>Atlantic Wealth Advisors, LLC</t>
  </si>
  <si>
    <t>Consultiva Wealth Management Corp</t>
  </si>
  <si>
    <t>DayMark Wealth Partners, LLC</t>
  </si>
  <si>
    <t>June 3, 2022</t>
  </si>
  <si>
    <t>Kowal Investment Group, LLC</t>
  </si>
  <si>
    <t>June 8, 2022</t>
  </si>
  <si>
    <t>IEQ Capital LLC</t>
  </si>
  <si>
    <t>International Assets Advisory, LLC
*See specific qualifications regarding this firm’s Broker Protocol joinder in the attached Master List of Protocol Members with Joinder Qualifications</t>
  </si>
  <si>
    <t>October 22, 2009
Withdrew as Member
(effective November 19, 2021)
July 6, 2022
Withdrew as a Member 
Effective October 10, 2024</t>
  </si>
  <si>
    <t>International Assets Investment Management, LLC
*See specific qualifications regarding this firm’s Broker Protocol joinder in the attached Master List of Protocol Members with Joinder Qualifications</t>
  </si>
  <si>
    <t>July 6, 2022
Withdrew as a Member 
Effective October 10, 2024</t>
  </si>
  <si>
    <t>LWMG, LLC (dba Landmark Wealth Management Group)
f/k/a Gold Advisors, LLC</t>
  </si>
  <si>
    <t>August 1, 2022
Firm name amended
(August 1, 2022)</t>
  </si>
  <si>
    <t>Fulco Capital Management, LLC</t>
  </si>
  <si>
    <t>August 1, 2022</t>
  </si>
  <si>
    <t>Beacon Bridge Wealth Partners, LLC
(f/k/a KSW Investment Advisory Services, LLC)</t>
  </si>
  <si>
    <t>August 15, 2022
Firm name amended
(effective September 1, 2022)</t>
  </si>
  <si>
    <t>Omega Financial Group, LLC</t>
  </si>
  <si>
    <t>August 18, 2022</t>
  </si>
  <si>
    <t>Syon Capital LLC
(f/k/a Syon LLC)</t>
  </si>
  <si>
    <t>August 22, 2022
Firm name and contact information amended
(effective September 16, 2022)</t>
  </si>
  <si>
    <t>Biechele Royce Advisors, Inc.</t>
  </si>
  <si>
    <t>August 22, 2022</t>
  </si>
  <si>
    <t>First Investments &amp; Planning, a division of First National Bank of Omaha
*See specific qualifications regarding this firm’s Broker Protocol joinder in the attached Master List of Protocol Members with Joinder Qualifications</t>
  </si>
  <si>
    <t>August 24, 2022
Joinder qualifications amended
January 11, 2024</t>
  </si>
  <si>
    <t>August 24, 2022
Joinder qualifications amended
January 11, 2025</t>
  </si>
  <si>
    <t>Stirlingshire BD LLC</t>
  </si>
  <si>
    <t>September 6, 2022</t>
  </si>
  <si>
    <t>Obsidian Personal Planning Solutions, LLC</t>
  </si>
  <si>
    <t>September 8, 2022</t>
  </si>
  <si>
    <t>Burr Financial Services, LLC</t>
  </si>
  <si>
    <t>September 13, 2022</t>
  </si>
  <si>
    <t>Bullington Capital Management, LLC</t>
  </si>
  <si>
    <t>September 14, 2022</t>
  </si>
  <si>
    <t>Eaton Financial Holdings Company, LLC</t>
  </si>
  <si>
    <t>September 15, 2022</t>
  </si>
  <si>
    <t>Avery Wealth, Inc.</t>
  </si>
  <si>
    <t>September 20, 2022
Withdrew as a member
effective 10/12/2024</t>
  </si>
  <si>
    <t>Fineberg Financial Management LLC</t>
  </si>
  <si>
    <t>September 21, 2022</t>
  </si>
  <si>
    <t>Plan A Wealth, LLC</t>
  </si>
  <si>
    <t>September 21, 2022
Withdrew as member
(Effective August 10, 2026)</t>
  </si>
  <si>
    <t>Cyndeo Wealth Partners, LLC</t>
  </si>
  <si>
    <t>September 22, 2022</t>
  </si>
  <si>
    <t>The Main Street Group, Ltd.</t>
  </si>
  <si>
    <t>Innovative Wealth Managers, LLC</t>
  </si>
  <si>
    <t>September 23, 2022</t>
  </si>
  <si>
    <t>Big Sky Wealth Advisors, LLC</t>
  </si>
  <si>
    <t>September 24, 2022</t>
  </si>
  <si>
    <t>Concurrent Investment Advisors, LLC
f/k/a Concurrent Advisors, LLC</t>
  </si>
  <si>
    <t>September 29, 2022
Firm name amended 2/17/2023</t>
  </si>
  <si>
    <t>Downtown Wealth Studios LLC</t>
  </si>
  <si>
    <t>September 29, 2022</t>
  </si>
  <si>
    <t>Beverly Hills Private Wealth, LLC</t>
  </si>
  <si>
    <t>October 5, 2022</t>
  </si>
  <si>
    <t>Sophia Wealth Strategies, LLC</t>
  </si>
  <si>
    <t>October 12, 2022</t>
  </si>
  <si>
    <t>Curo Wealth Management, LLC</t>
  </si>
  <si>
    <t>Aegis Capital Corp.</t>
  </si>
  <si>
    <t>October 18, 2022</t>
  </si>
  <si>
    <t>Redwood Advisory, LLC</t>
  </si>
  <si>
    <t>October 21, 2022</t>
  </si>
  <si>
    <t>NewEdge Wealth, LLC</t>
  </si>
  <si>
    <t>October 28, 2022</t>
  </si>
  <si>
    <t>Four Tier Financial Group, LLC</t>
  </si>
  <si>
    <t>October 31, 2022</t>
  </si>
  <si>
    <t>Somerset Securities, Inc.</t>
  </si>
  <si>
    <t>Somerset Wealth Management, LLC</t>
  </si>
  <si>
    <t xml:space="preserve">Somerset Wealth Strategies, LLC </t>
  </si>
  <si>
    <t>Regimen Wealth LLC</t>
  </si>
  <si>
    <t>December 1, 2022</t>
  </si>
  <si>
    <t>Trade Bridge Capital LLC</t>
  </si>
  <si>
    <t>Wealthspan Partners, LLC</t>
  </si>
  <si>
    <t>December 13, 2022</t>
  </si>
  <si>
    <t xml:space="preserve">Cadaret, Grant &amp; Co., Inc. </t>
  </si>
  <si>
    <t>12/20/2022
Withdrew as Member
(effective August 16, 2025)</t>
  </si>
  <si>
    <t>ThePartners Wealth Management</t>
  </si>
  <si>
    <t>12/16/2022
Withdrew as Member
(effective January 23, 2026)</t>
  </si>
  <si>
    <t>Sandena, Inc. dba Aurora Wealth Advisors</t>
  </si>
  <si>
    <t>December 27, 2022</t>
  </si>
  <si>
    <t>Venture Visionary Partners LLC</t>
  </si>
  <si>
    <t>December 28, 2022</t>
  </si>
  <si>
    <t>Atlantic Union Financial Consultants, LLC
*See specific qualifications regarding this firm’s Broker Protocol joinder in the attached Master List of Protocol Members with Joinder Qualifications</t>
  </si>
  <si>
    <t>12/19/2022
Joinder qualifications added October 10, 2025</t>
  </si>
  <si>
    <t>Tolmiros Financial LLC</t>
  </si>
  <si>
    <t xml:space="preserve">Kipos Wealth LLC </t>
  </si>
  <si>
    <t>January 11, 2023
Contact information amended 12/11/23</t>
  </si>
  <si>
    <t xml:space="preserve">Parkmount Financial Partners LLC </t>
  </si>
  <si>
    <t>TME Financial, Inc. d/b/a Stewardship Wealth Management Solutions</t>
  </si>
  <si>
    <t>BlueStem Wealth Partners, LLC f/k/a Bramble Patch Advisory Services, LL</t>
  </si>
  <si>
    <t>January 18, 2023
Firm name and contact information amended 2/2/23</t>
  </si>
  <si>
    <t>Parallel Advisors, LLC</t>
  </si>
  <si>
    <t>Vericrest Private Wealth, LLC</t>
  </si>
  <si>
    <t>Quest Financial Group LLC</t>
  </si>
  <si>
    <t>Fairbanks Capital Management, Inc.</t>
  </si>
  <si>
    <t>Park Avenue Investment Advisory, LLC
*See specific qualifications regarding this firm’s Broker Protocol joinder in the attached Master List of Protocol Members with Joinder Qualifications</t>
  </si>
  <si>
    <t>February 8, 2023
Joinder Qualifications added 2/8/23</t>
  </si>
  <si>
    <t>Sapient Capital, LLC</t>
  </si>
  <si>
    <t>February 17, 2023
Contact information amended 
October 31, 2023</t>
  </si>
  <si>
    <t xml:space="preserve">Benchmark Investments, LLC </t>
  </si>
  <si>
    <t>Dynamic Capital Investments</t>
  </si>
  <si>
    <t>Grove Point Advisors, LLC.</t>
  </si>
  <si>
    <t>2/24/2023
Withdrew as Member
(effective August 16, 2025)</t>
  </si>
  <si>
    <t xml:space="preserve">Victory Financial Group LLC. </t>
  </si>
  <si>
    <t xml:space="preserve">Cornerstone Advisors LLC </t>
  </si>
  <si>
    <t>Wolfstone Wealth LLC</t>
  </si>
  <si>
    <t>Heller Private Wealth LLC</t>
  </si>
  <si>
    <t>March 10, 2023
Withdrew as Member
(effective January 19, 2024)</t>
  </si>
  <si>
    <t>Downtown Wealth Studios Group LLC</t>
  </si>
  <si>
    <t>Beto Financial Group, LLC</t>
  </si>
  <si>
    <t>WR Wealth Planners LLC</t>
  </si>
  <si>
    <t>Savvy Advisors, Inc.</t>
  </si>
  <si>
    <t>March 22, 2023
Contact information amended 10/4/2023</t>
  </si>
  <si>
    <t>Carlin Wealth Management Group</t>
  </si>
  <si>
    <t xml:space="preserve">Cynosure Management LLC d/b/a Cynosure Group and Cynosure Advisors </t>
  </si>
  <si>
    <t>March 31, 2023
Contact information amended 12/13/23
Withdrew as Member
(effective April 27, 2026)</t>
  </si>
  <si>
    <t xml:space="preserve">Acorn Creek Capital LLC </t>
  </si>
  <si>
    <t>Prevision Wealth Planning, LLC</t>
  </si>
  <si>
    <t xml:space="preserve">MHL Investments </t>
  </si>
  <si>
    <t xml:space="preserve">Convergence Financial </t>
  </si>
  <si>
    <t>Certuity, LLC f/k/a Camden Capital, LLC</t>
  </si>
  <si>
    <t>April 12, 2023
Firm named amended June 1, 2023
Withdrew as a Member
Effective June 16, 2024</t>
  </si>
  <si>
    <t>Barlow Wealth Partners, LLC  f/k/a Amherst Road Wealth Advisors, LLC</t>
  </si>
  <si>
    <t>April 13, 2023
Firm name and contact info amended 4/21/23
Withdrew as a Member
June 15, 2023</t>
  </si>
  <si>
    <t>Strategic Advisory Partners</t>
  </si>
  <si>
    <t>FPG Investments, LLC d/b/a First Principles Group</t>
  </si>
  <si>
    <t xml:space="preserve">Culbreth Wealth Management, LLC </t>
  </si>
  <si>
    <t>Premier Path Wealth Partners, LLC</t>
  </si>
  <si>
    <t>Ehrlich Group LLC d/b/a Ehrlich Financial Group</t>
  </si>
  <si>
    <t>Prosperitas Financial LLC</t>
  </si>
  <si>
    <t xml:space="preserve">Mariner Independent Advisor Network, LLC. </t>
  </si>
  <si>
    <t>Elevation Wealth Partners LLC</t>
  </si>
  <si>
    <t>Diversified Wealth Strategies, LLC</t>
  </si>
  <si>
    <t>Crossover Capital Brands, LLC dba Crossover Capital</t>
  </si>
  <si>
    <t>Equalis Financial LLC</t>
  </si>
  <si>
    <t>Wiser Advisor Group</t>
  </si>
  <si>
    <t>Bull Harbor Capital LLC</t>
  </si>
  <si>
    <t>Gainline Financial Partners, LLC</t>
  </si>
  <si>
    <t>Dakota Wealth, LLC</t>
  </si>
  <si>
    <t>May 24, 2023
Withdrew as a member
Effective March 22, 2024</t>
  </si>
  <si>
    <t>The Planners, Inc.</t>
  </si>
  <si>
    <t xml:space="preserve">Sykon Capital LLC </t>
  </si>
  <si>
    <t>Citizens Securities, Inc.
*See specific qualifications regarding this firm’s Broker Protocol joinder in the attached Master List of Protocol Members with Joinder Qualifications</t>
  </si>
  <si>
    <t>June 9, 2023
Joinder Qualifications added 6/13/2023
Joinder qualifications amended 2/21/2024</t>
  </si>
  <si>
    <t>Van Clemens Financial</t>
  </si>
  <si>
    <t>Charter Wealth Management</t>
  </si>
  <si>
    <t>Stillwater Capital Management</t>
  </si>
  <si>
    <t>J.M. Brauderman &amp; Company, LLC d/b/a Bruderman Private Wealth</t>
  </si>
  <si>
    <t>Atomi Financial Group, Inc. d/b/a Alternativ Wealth</t>
  </si>
  <si>
    <t>Evergreen Wealth Solutions, LLC</t>
  </si>
  <si>
    <t>Elevatus Wealth Management, LLC</t>
  </si>
  <si>
    <t>Joy World Wealth Partners, LLC</t>
  </si>
  <si>
    <t>Beyond Wealth Advisory LLC</t>
  </si>
  <si>
    <t xml:space="preserve">Guardian Wealth Advisors, LLC </t>
  </si>
  <si>
    <t>49 Wealth Management, LLC</t>
  </si>
  <si>
    <t>Mariner Platform Solutions, LLC</t>
  </si>
  <si>
    <t>June 30, 2023</t>
  </si>
  <si>
    <t>Walton Creek Investment Management, LLC</t>
  </si>
  <si>
    <t>July 5, 2023
Withdrew as a Member
Effective September 25, 2023</t>
  </si>
  <si>
    <t>Chia Wealth Management LLC</t>
  </si>
  <si>
    <t>Embree Financial Group</t>
  </si>
  <si>
    <t>KRD Wealth Management, LLC</t>
  </si>
  <si>
    <t>NewLeaf Financial Guidance LLC</t>
  </si>
  <si>
    <t>Gemstone Wealth Management LLC</t>
  </si>
  <si>
    <t>Avenue 90 Financial LLC</t>
  </si>
  <si>
    <t>GC Wealth Management RIA, LLC. 
f/k/a Catalytic Wealth RIA, LLC. 
f/k/a Genomic Wealth RIA LLC</t>
  </si>
  <si>
    <t>August 14, 2023
Firm name amended 8/5/2023
Firm name amended 11/12/2024</t>
  </si>
  <si>
    <t>Signal Advisors Wealth LLC</t>
  </si>
  <si>
    <t>Dover Advisors, LLC</t>
  </si>
  <si>
    <t>Nicholson Wealth Management Group, LLC.  
f/k/a RedHawk Investment Management, LLC</t>
  </si>
  <si>
    <t>August 29, 2023
Firm and contact information amended 10/3/2023</t>
  </si>
  <si>
    <t>Dorset Peak Securities LLC</t>
  </si>
  <si>
    <t>August 30, 2023
Withdrew as a Member
Effective March 16, 2025</t>
  </si>
  <si>
    <t>44 North Capital LLC</t>
  </si>
  <si>
    <t>Excel Securities &amp; Associates, Inc</t>
  </si>
  <si>
    <t>Exodus 20:2, LLC</t>
  </si>
  <si>
    <t>Eight 31 Financial, LLC</t>
  </si>
  <si>
    <t>Peoples State Bank</t>
  </si>
  <si>
    <t xml:space="preserve">PrairieView Wealth Partners, LLC
f/k/a Laney Wealth Partners, LLC.  </t>
  </si>
  <si>
    <t>September 20, 2023
Firm and contact information amended 10/9/2023</t>
  </si>
  <si>
    <t>Keystone Financial Planning, LLC</t>
  </si>
  <si>
    <t>Mavros Capital Management</t>
  </si>
  <si>
    <t>RASP Wealth Solutions, LLC 
f/k/a Moomba Wealth Management, LLC</t>
  </si>
  <si>
    <t>October 11, 2023
Firm name amended &amp; Contact information
October 20, 2023</t>
  </si>
  <si>
    <t>Lashley Wealth Management, Inc</t>
  </si>
  <si>
    <t xml:space="preserve">SWP Financial LLC DBA Salient Wealth Planning </t>
  </si>
  <si>
    <t>Kovar Wealth Management</t>
  </si>
  <si>
    <t>Balanced Wealth Group LLC</t>
  </si>
  <si>
    <t xml:space="preserve">ValMar Strategic Wealth LLC </t>
  </si>
  <si>
    <t>Advisory Alpha</t>
  </si>
  <si>
    <t>Retirement Planning Solutions</t>
  </si>
  <si>
    <t>Cedar Point Capital Partners, LLC</t>
  </si>
  <si>
    <t>JLM 1985, LLC</t>
  </si>
  <si>
    <t>Geisler &amp; Company Financial Planning, LLC</t>
  </si>
  <si>
    <t>November 27, 2023</t>
  </si>
  <si>
    <t xml:space="preserve">Divergent Capital Asset Management LLC </t>
  </si>
  <si>
    <t>Viaable, LLC</t>
  </si>
  <si>
    <t>Solomon Capital Partners LLC
(fka Solomon Capital LLC)</t>
  </si>
  <si>
    <t>December 21, 2023
Firm name amended
(January 9, 2024)</t>
  </si>
  <si>
    <t>Geiser Wealth Planning LLC</t>
  </si>
  <si>
    <t>December 26, 2023</t>
  </si>
  <si>
    <t>Steadmont Advisors, LLC</t>
  </si>
  <si>
    <t>January 10, 2024</t>
  </si>
  <si>
    <t>Pivot Investment Planning, LLC</t>
  </si>
  <si>
    <t>OneSource Wealth Management</t>
  </si>
  <si>
    <t>Fortitude Financial Partners</t>
  </si>
  <si>
    <t xml:space="preserve">Sovran Advisors, LLC </t>
  </si>
  <si>
    <t>January 17, 2024
Firm named corrected February 20, 2024</t>
  </si>
  <si>
    <t>Adapt Wealth Advisors, LLC
f/k/a Roy Wealth Advisors</t>
  </si>
  <si>
    <t>January 18, 2024
Firm and contact name changed
February 8, 2024</t>
  </si>
  <si>
    <t xml:space="preserve">Promethium Advisors,  LLC </t>
  </si>
  <si>
    <t>BlackWatch Financial Group, LLC</t>
  </si>
  <si>
    <t xml:space="preserve">235 Wealth Management, LLC </t>
  </si>
  <si>
    <t xml:space="preserve">Compton Wealth Management Advisory Group         </t>
  </si>
  <si>
    <t>PlanVest Financial, Inc.</t>
  </si>
  <si>
    <t>Harger and Company, Inc.</t>
  </si>
  <si>
    <t>Iron Mountain Wealth Management, LLC</t>
  </si>
  <si>
    <t>Coral Reef Advisors</t>
  </si>
  <si>
    <t>PUREfi Wealth LLC</t>
  </si>
  <si>
    <t>A &amp; L Personal Business Management LLC</t>
  </si>
  <si>
    <t xml:space="preserve">MKT and Associates LLC </t>
  </si>
  <si>
    <t xml:space="preserve">Family Wealth Management LLC </t>
  </si>
  <si>
    <t>Mindset Wealth Management, LLC</t>
  </si>
  <si>
    <t>Your Total Solution Wealth Management, LLC
f/k/a Yeckley, Tantlinger, and Subich Wealth Management, LLC</t>
  </si>
  <si>
    <t>March 25, 2024
Firm name changed 
December 3, 2024</t>
  </si>
  <si>
    <t>The Pines Wealth Management, LLC</t>
  </si>
  <si>
    <t xml:space="preserve">Fairvoy Private Wealth LLC </t>
  </si>
  <si>
    <t>Comprehensive Financial Partners</t>
  </si>
  <si>
    <t>Americana Partners, LLC</t>
  </si>
  <si>
    <t>May 1, 2024</t>
  </si>
  <si>
    <t>Wealthcare Capital Partners</t>
  </si>
  <si>
    <t>Alteri Wealth LLC</t>
  </si>
  <si>
    <t>May 5, 2024
Contact information amended 5/24/24</t>
  </si>
  <si>
    <t>Novus Wealth Strategies, LLC</t>
  </si>
  <si>
    <t>Akelstem Wealth Management, LLC</t>
  </si>
  <si>
    <t>Fortress Private Ledger, LLC 
d/b/a Fortress Financial Partners</t>
  </si>
  <si>
    <t>Veridan Wealth LLC</t>
  </si>
  <si>
    <t>Founders Grove Wealth Partners, LLC
f/k/a Albero Advisors, LLC</t>
  </si>
  <si>
    <t>May 24, 2024
Firm name amended 5/28/2024</t>
  </si>
  <si>
    <t xml:space="preserve">Amia Financial Management, LLC </t>
  </si>
  <si>
    <t>The Kieckhefer Group LLC</t>
  </si>
  <si>
    <t>Pacific Wealth Advisory Services LLC</t>
  </si>
  <si>
    <t>Continuity Wealth Group, LLC</t>
  </si>
  <si>
    <t>June 17, 2024
Withdrew as a member 
Effective September 3, 2024</t>
  </si>
  <si>
    <t>Entirement Financial Planning LLC</t>
  </si>
  <si>
    <t>Perennial Wealth Advisors, LLC</t>
  </si>
  <si>
    <t xml:space="preserve">Argentarii, LLC </t>
  </si>
  <si>
    <t>6/20/2024
Contact Information Updated 8/27/2025</t>
  </si>
  <si>
    <t xml:space="preserve">Lakeshore Wealth Management, LLC </t>
  </si>
  <si>
    <t xml:space="preserve">Uptick Partners, LLC </t>
  </si>
  <si>
    <t>Councill Wealth Management</t>
  </si>
  <si>
    <t>Better Financial Services, LLC</t>
  </si>
  <si>
    <t>Forge Financial Group LLC</t>
  </si>
  <si>
    <t>Momentum Wealth Planning, LLC</t>
  </si>
  <si>
    <t>July 10, 2024 (Contact Amended 7/29/2024)</t>
  </si>
  <si>
    <t>Hampton Rock Wealth Management I, LLC 
d/b/a Hampton Rock Wealth Management</t>
  </si>
  <si>
    <t xml:space="preserve">Old Dominion National Bank </t>
  </si>
  <si>
    <t>World Investment Advisors, LLC</t>
  </si>
  <si>
    <t>World Investments, Inc.</t>
  </si>
  <si>
    <t>First Heartland Capital, Inc</t>
  </si>
  <si>
    <t>August 6, 2024</t>
  </si>
  <si>
    <t>First Heartland Consultants, Inc</t>
  </si>
  <si>
    <t>Ashton Thomas Advisors, LLC</t>
  </si>
  <si>
    <t>August 7, 2024</t>
  </si>
  <si>
    <t>Baynes Investment Counsel LLC</t>
  </si>
  <si>
    <t>Highland Holdings, LLC</t>
  </si>
  <si>
    <t>Tidecrest Wealth Management, LLC</t>
  </si>
  <si>
    <t>Alectra Wealth Advisors, LLC</t>
  </si>
  <si>
    <t xml:space="preserve">Good Steward Wealth Advisers LLC. 
f/k/a Bramble Wealth Planning LLC
d.b.a. Ellis Financial Planning. </t>
  </si>
  <si>
    <t>September 24, 2024
Firm name and contact name 
changed October 31, 2024</t>
  </si>
  <si>
    <t>Investment Advisory Services Group, LLC
d/b/a Palm Wealth Partners</t>
  </si>
  <si>
    <t>MATAURO, LLC
*See specific qualifications regarding this firm’s Broker Protocol joinder in the attached Master List of Protocol Members with Joinder Qualifications</t>
  </si>
  <si>
    <t>September 26, 2024
with joinder qualifications</t>
  </si>
  <si>
    <t>Orion Wealth Consultants, LLC</t>
  </si>
  <si>
    <t>Freedom Day Solutions, LLC</t>
  </si>
  <si>
    <t>HarvestWise Wealth LLC</t>
  </si>
  <si>
    <t>True North Advisors L.L.C</t>
  </si>
  <si>
    <t xml:space="preserve">Indivisible Partners </t>
  </si>
  <si>
    <t>Steward Partners Investment Advisory LLC
*See specific qualifications regarding this firm’s Broker Protocol joinder in the attached Master List of Protocol Members with Joinder Qualifications</t>
  </si>
  <si>
    <t>November 6, 2024
Joinder qualifications added 11/6/24
Joinder Qualification and Contact information amended 01/16/2026</t>
  </si>
  <si>
    <t>LPL Enterprise, LLC
*See specific qualifications regarding this firm’s Broker Protocol joinder in the attached Master List of Protocol Members with Joinder Qualifications</t>
  </si>
  <si>
    <t>November 15, 2024
with joinder qualifications</t>
  </si>
  <si>
    <t xml:space="preserve">ONE Advisory Partners, LLC </t>
  </si>
  <si>
    <t>11/24/2024
Withdrew as a member 
(Effective January 31, 2026)</t>
  </si>
  <si>
    <t xml:space="preserve">Uniting Wealth Partners, LLC </t>
  </si>
  <si>
    <t>James Equity Management, LLC</t>
  </si>
  <si>
    <t>Aria Wealth Partners, LLC</t>
  </si>
  <si>
    <t>Altar Rock LLC</t>
  </si>
  <si>
    <t>Bianchi Wealth Management, LLC</t>
  </si>
  <si>
    <t>Blue Curve Advisory LLC</t>
  </si>
  <si>
    <t>BLB&amp;B Advisors, LLC</t>
  </si>
  <si>
    <t xml:space="preserve">The Quick Group                                                        </t>
  </si>
  <si>
    <t>Roberts &amp; Ryan, Inc.</t>
  </si>
  <si>
    <t>Anchor Point Financial, LLC</t>
  </si>
  <si>
    <t>Clarion River Adventures, LLC</t>
  </si>
  <si>
    <t>Claro Advisors Inc
f/k/a Claro Advisors, LLC</t>
  </si>
  <si>
    <t>2/26/2025
Firm name updated
(August 14, 2026)</t>
  </si>
  <si>
    <t>Braypark Wealth Management</t>
  </si>
  <si>
    <t>Harvest Horizon Wealth Strategies LLC</t>
  </si>
  <si>
    <t>Xcelsior Advisor Partners LLC
f/k/a Excelsior Advisor Network, LLC</t>
  </si>
  <si>
    <t>3/10/2025
Firm name amended
April 27, 2026</t>
  </si>
  <si>
    <t xml:space="preserve">Berkeley Advisors, Inc.                                 </t>
  </si>
  <si>
    <t>DFPG Investments, LLC</t>
  </si>
  <si>
    <t xml:space="preserve">Diversify Advisory Services, LLC </t>
  </si>
  <si>
    <t>Catrabone, Catrabone &amp; Associates LLC</t>
  </si>
  <si>
    <t>Legacy Edge Advisors</t>
  </si>
  <si>
    <t>Relevant Wealth Advisors, LLC</t>
  </si>
  <si>
    <t>Fair Asset Management, LLC</t>
  </si>
  <si>
    <t xml:space="preserve">WEalthetic LLC </t>
  </si>
  <si>
    <t>U.S. Capital Wealth Advisors, LLC</t>
  </si>
  <si>
    <t>Central National Bank</t>
  </si>
  <si>
    <t>3/31/2025
Withdrew as a member 
Effective October 10, 2025</t>
  </si>
  <si>
    <t>Simplified Wealth Planning, LLC d/b/a Jaskolka Financial</t>
  </si>
  <si>
    <t>Vestech Securities, Inc</t>
  </si>
  <si>
    <t>Vestech Asset Management, Inc.</t>
  </si>
  <si>
    <t>KFP Advisors LLC</t>
  </si>
  <si>
    <t>Fortage Capital Advisors, SPV LLC</t>
  </si>
  <si>
    <t>Eagle's Nest Advisors, LLC</t>
  </si>
  <si>
    <t>RFG Associates, LLC</t>
  </si>
  <si>
    <t>Calidris Financial, LLC</t>
  </si>
  <si>
    <t>Sonoma Allocations, LLC</t>
  </si>
  <si>
    <t>Clear Trail Advisors, LLC</t>
  </si>
  <si>
    <t>Third View Private Wealth</t>
  </si>
  <si>
    <t>Stratia Wealth Management</t>
  </si>
  <si>
    <t>Asset One Wealth Management LLC</t>
  </si>
  <si>
    <t>Wick Capital Partners, LLC</t>
  </si>
  <si>
    <t>Legacy Wealth Management Group, Inc</t>
  </si>
  <si>
    <t>Fortune Financial Services, Inc.</t>
  </si>
  <si>
    <t>Pine Grove Financial Group</t>
  </si>
  <si>
    <t xml:space="preserve">Legacy Wealth Advisor LLC </t>
  </si>
  <si>
    <t>Laurel Oak Wealth Management Group, LLC
(f/k/a Taormina Wealth Advisory Group, LLC)</t>
  </si>
  <si>
    <t xml:space="preserve">July 23, 2025
Firm name amended
July 23, 2025
</t>
  </si>
  <si>
    <t>Gugino &amp; Ryel Financial LLC</t>
  </si>
  <si>
    <t>XY Investment Solutions, LLC</t>
  </si>
  <si>
    <t>Meadowbrook Advisors, LLC</t>
  </si>
  <si>
    <t>A.M Perricone, LLC</t>
  </si>
  <si>
    <t>OpenArc Corporate Advisory, LLC
f/k/a 1330 Advisors, LLC</t>
  </si>
  <si>
    <t>8/7/2025
Firm name updated 9/23/2025
Contact information updated 9/23/2025</t>
  </si>
  <si>
    <t>Prairie Wealth Advisors, Inc.</t>
  </si>
  <si>
    <t>Columbia Wealth Advisors</t>
  </si>
  <si>
    <t>WaFd Wealth, Inc.</t>
  </si>
  <si>
    <t xml:space="preserve">OpenArc Holdings, LLC </t>
  </si>
  <si>
    <t>Forum Private Wealth, LLC</t>
  </si>
  <si>
    <t>Baldwin Investment Management, LLC</t>
  </si>
  <si>
    <t>Accurate Advisory Group</t>
  </si>
  <si>
    <t>Meridian Investment Advisors, Inc</t>
  </si>
  <si>
    <t>Forefront Wealth Partners, LLC
d/b/a Forefront Advisor Network</t>
  </si>
  <si>
    <t>Northern Edge Wealth Management, LLC</t>
  </si>
  <si>
    <t>10/27/2025
Contact Information updated
(December 5, 2025)</t>
  </si>
  <si>
    <t>RMW Wealth Management, LLC</t>
  </si>
  <si>
    <t>Signature Resources Capital Management, LLC</t>
  </si>
  <si>
    <t>Bancroft Booth Capital Advisors</t>
  </si>
  <si>
    <t>Beckett Clark Private Wealth, LLC</t>
  </si>
  <si>
    <t xml:space="preserve">Fiduciary Organization, LLC </t>
  </si>
  <si>
    <t>Shelter Wealth Strategies, LLC</t>
  </si>
  <si>
    <t>Investor’s Fiduciary Advisor Network, LLC</t>
  </si>
  <si>
    <t xml:space="preserve">Raymond James Financial Services Advisors, Inc.
*See specific qualifications regarding this firm’s Broker Protocol joinder in the attached Master List of Protocol Members with Joinder Qualifications
</t>
  </si>
  <si>
    <t>11/14/2025
with Joinder Qualifications</t>
  </si>
  <si>
    <t>LifeCapital Partners LLC</t>
  </si>
  <si>
    <t>Bayou Financial Planning, LLC
d/b/a MMG Wealth Management</t>
  </si>
  <si>
    <t>Sikorski Wealth Management LLC</t>
  </si>
  <si>
    <t>Catton Capital Partners LLC</t>
  </si>
  <si>
    <t>PointOne Family Office, LLC</t>
  </si>
  <si>
    <t>ArborStone Financial, LLC</t>
  </si>
  <si>
    <t>Fairhope Family Advisors LLC</t>
  </si>
  <si>
    <t>Strive Financial Group</t>
  </si>
  <si>
    <t>Cohen Capital Advisors, LLC</t>
  </si>
  <si>
    <t xml:space="preserve">Guardant Partners
d/b/a Guardant Wealth Advisors
</t>
  </si>
  <si>
    <t>Forta Wealth Partners SPV, LLC</t>
  </si>
  <si>
    <t>Focused Alpha</t>
  </si>
  <si>
    <t>U.S. Bancorp Advisors, LLC 
*See specific qualifications regarding this firm’s Broker Protocol joinder in the attached Master List of Protocol Members with Joinder Qualifications</t>
  </si>
  <si>
    <t xml:space="preserve">February 12, 2026
 Joinder Qualifications added
February 12, 2026
</t>
  </si>
  <si>
    <t>55 Wealth, LLC</t>
  </si>
  <si>
    <t xml:space="preserve">February 16, 2026
</t>
  </si>
  <si>
    <t>Praestantia Capital, LLC</t>
  </si>
  <si>
    <t>Homage Wealth Group LLC</t>
  </si>
  <si>
    <t>Stonebridge Financial Group, LLC</t>
  </si>
  <si>
    <t>Euro Pacific Asset Management</t>
  </si>
  <si>
    <t xml:space="preserve">ROFI LLC d/b/a Rosenberg Wealth Advisors </t>
  </si>
  <si>
    <t>The Pinnacle Financial Group</t>
  </si>
  <si>
    <t>Shah Wealth Advisors, LLC f/k/a 
Clancy Wealth Advisors LLC</t>
  </si>
  <si>
    <t>3/30/2026
Firm Name and contact information updated
(April 7, 2026)</t>
  </si>
  <si>
    <t>Capstone Investment Group, LLC</t>
  </si>
  <si>
    <t>Vandalia Wealth</t>
  </si>
  <si>
    <t>Gibert Wealth Management, LLC.</t>
  </si>
  <si>
    <t>EC Ventures LLC
d/b/a Exceptional Wealth &amp; Family Office</t>
  </si>
  <si>
    <t>First Affirmative Financial Network
d/b/a Formative</t>
  </si>
  <si>
    <t>TBG-Bedford Group LLC
f/k/a Queequeg &amp; Munger, LLC</t>
  </si>
  <si>
    <t>5/1/2026
Firm name updated
(May 2, 2026)</t>
  </si>
  <si>
    <t>Wavvest Wealth LLC</t>
  </si>
  <si>
    <t xml:space="preserve">Altruist Financial LLC </t>
  </si>
  <si>
    <t>Ethos Financial Group</t>
  </si>
  <si>
    <t>Equity Services, Inc</t>
  </si>
  <si>
    <t>Imperity Wealth Alliance, LLC</t>
  </si>
  <si>
    <t>N10 Wealth, LLC</t>
  </si>
  <si>
    <t xml:space="preserve">June 1, 2026
</t>
  </si>
  <si>
    <t>N10 Assets, LLC</t>
  </si>
  <si>
    <t xml:space="preserve">Altruist Advisors LLC </t>
  </si>
  <si>
    <t>Valen Private Capital,  LLC</t>
  </si>
  <si>
    <t xml:space="preserve">June 4, 2026
</t>
  </si>
  <si>
    <t xml:space="preserve">VanMay Wealth Management, LLC </t>
  </si>
  <si>
    <t xml:space="preserve">Daher Capital Group., LLC </t>
  </si>
  <si>
    <t>Meridian Wealth Group, LLC</t>
  </si>
  <si>
    <t>6/15/2026
Contact information updated
(June 29, 2026)</t>
  </si>
  <si>
    <t>Stone Tower Wealth Advisors, LLC</t>
  </si>
  <si>
    <t>Vantalith Wealth Management, LLC</t>
  </si>
  <si>
    <t>StackStone Wealth LLC
f/k/a West State Wealth Management LLC</t>
  </si>
  <si>
    <t>June 23, 2026
Firm Name updated
(June 24, 2026)</t>
  </si>
  <si>
    <t>Back Bay Financial Planning &amp; Investments</t>
  </si>
  <si>
    <t>Kovack Advisors, Inc</t>
  </si>
  <si>
    <t>Gateway Wealth Partners</t>
  </si>
  <si>
    <t>Heritage Legacy Wealth LLC</t>
  </si>
  <si>
    <t>Williamson Price Modern Wealth Management, LLC</t>
  </si>
  <si>
    <t>Royal Oak Financial Advisors</t>
  </si>
  <si>
    <t>Hudson &amp; Associates Wealth Management LLC 
f/k/a Walton Creek Investment Advisors LLC</t>
  </si>
  <si>
    <t xml:space="preserve">July 16, 2026
Firm name and contact information updated
(August 6, 2026)
</t>
  </si>
  <si>
    <t xml:space="preserve">Bantamac Capital, LLC </t>
  </si>
  <si>
    <t xml:space="preserve">July 16, 2026
</t>
  </si>
  <si>
    <t>Acme Jack Investment, LLC</t>
  </si>
  <si>
    <t>Burnett Lane Advisors, LLC</t>
  </si>
  <si>
    <t>Power Wealth Management LLC</t>
  </si>
  <si>
    <t>Reveille Retirement Group LLC</t>
  </si>
  <si>
    <t>Mountain Goat Wealth Management</t>
  </si>
  <si>
    <t>Strathmore Capital Advisors, Inc.</t>
  </si>
  <si>
    <t>Velara Wealth Management Inc.</t>
  </si>
  <si>
    <t>Cova Private Wealth</t>
  </si>
  <si>
    <t>Rise Private Wealth Management
f/k/a Matrix Private Wealth Management</t>
  </si>
  <si>
    <t>September 8, 2026
Firm name updated
(September 10, 2026)</t>
  </si>
  <si>
    <t>Cynosure Portfolio Advisors, LLC</t>
  </si>
  <si>
    <t xml:space="preserve">Cynosure Wealth Advisors, LLC </t>
  </si>
  <si>
    <t>Fathom Advisors LLC
f/k/a Laney Wealth Advisors LLC</t>
  </si>
  <si>
    <t>9/15/2026
Firm name and contact information updated
(September 16, 2026)</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2">
    <numFmt numFmtId="44" formatCode="_(&quot;$&quot;* #,##0.00_);_(&quot;$&quot;* \(#,##0.00\);_(&quot;$&quot;* &quot;-&quot;??_);_(@_)"/>
    <numFmt numFmtId="164" formatCode="[$-409]mmmm\ d\,\ yyyy;@"/>
  </numFmts>
  <fonts count="16" x14ac:knownFonts="1">
    <font>
      <sz val="11"/>
      <color theme="1"/>
      <name val="Calibri"/>
      <family val="2"/>
      <scheme val="minor"/>
    </font>
    <font>
      <b/>
      <sz val="12"/>
      <color theme="0"/>
      <name val="Calibri"/>
      <family val="2"/>
      <scheme val="minor"/>
    </font>
    <font>
      <sz val="11"/>
      <color theme="1"/>
      <name val="Calibri"/>
      <family val="2"/>
      <scheme val="minor"/>
    </font>
    <font>
      <sz val="10"/>
      <color rgb="FF000000"/>
      <name val="Arial"/>
      <family val="2"/>
    </font>
    <font>
      <u/>
      <sz val="10"/>
      <color theme="10"/>
      <name val="Arial"/>
      <family val="2"/>
    </font>
    <font>
      <sz val="12"/>
      <color rgb="FF000000"/>
      <name val="Calibri"/>
      <family val="2"/>
      <scheme val="minor"/>
    </font>
    <font>
      <sz val="12"/>
      <name val="Calibri"/>
      <family val="2"/>
      <scheme val="minor"/>
    </font>
    <font>
      <b/>
      <sz val="12"/>
      <name val="Calibri"/>
      <family val="2"/>
      <scheme val="minor"/>
    </font>
    <font>
      <sz val="12"/>
      <color rgb="FF212121"/>
      <name val="Calibri"/>
      <family val="2"/>
      <scheme val="minor"/>
    </font>
    <font>
      <b/>
      <sz val="12"/>
      <color rgb="FF000000"/>
      <name val="Calibri"/>
      <family val="2"/>
      <scheme val="minor"/>
    </font>
    <font>
      <b/>
      <u/>
      <sz val="12"/>
      <color theme="10"/>
      <name val="Calibri"/>
      <family val="2"/>
      <scheme val="minor"/>
    </font>
    <font>
      <u/>
      <sz val="12"/>
      <color theme="10"/>
      <name val="Calibri"/>
      <family val="2"/>
      <scheme val="minor"/>
    </font>
    <font>
      <u/>
      <sz val="12"/>
      <color theme="10"/>
      <name val="Calibri"/>
      <family val="2"/>
    </font>
    <font>
      <b/>
      <u/>
      <sz val="12"/>
      <color rgb="FF0070C0"/>
      <name val="Calibri"/>
      <family val="2"/>
      <scheme val="minor"/>
    </font>
    <font>
      <i/>
      <sz val="12"/>
      <color rgb="FF000000"/>
      <name val="Calibri"/>
      <family val="2"/>
      <scheme val="minor"/>
    </font>
    <font>
      <strike/>
      <sz val="12"/>
      <color rgb="FF000000"/>
      <name val="Calibri"/>
      <family val="2"/>
      <scheme val="minor"/>
    </font>
  </fonts>
  <fills count="5">
    <fill>
      <patternFill patternType="none"/>
    </fill>
    <fill>
      <patternFill patternType="gray125"/>
    </fill>
    <fill>
      <patternFill patternType="solid">
        <fgColor rgb="FF003764"/>
        <bgColor indexed="64"/>
      </patternFill>
    </fill>
    <fill>
      <patternFill patternType="solid">
        <fgColor rgb="FF4FA9DF"/>
        <bgColor indexed="64"/>
      </patternFill>
    </fill>
    <fill>
      <patternFill patternType="solid">
        <fgColor theme="0"/>
        <bgColor indexed="64"/>
      </patternFill>
    </fill>
  </fills>
  <borders count="10">
    <border>
      <left/>
      <right/>
      <top/>
      <bottom/>
      <diagonal/>
    </border>
    <border>
      <left/>
      <right/>
      <top style="thin">
        <color indexed="64"/>
      </top>
      <bottom/>
      <diagonal/>
    </border>
    <border>
      <left style="thin">
        <color indexed="64"/>
      </left>
      <right style="thin">
        <color indexed="64"/>
      </right>
      <top style="thin">
        <color indexed="64"/>
      </top>
      <bottom style="thin">
        <color indexed="64"/>
      </bottom>
      <diagonal/>
    </border>
    <border>
      <left/>
      <right/>
      <top/>
      <bottom style="thin">
        <color indexed="64"/>
      </bottom>
      <diagonal/>
    </border>
    <border>
      <left style="thin">
        <color indexed="64"/>
      </left>
      <right/>
      <top style="thin">
        <color indexed="64"/>
      </top>
      <bottom/>
      <diagonal/>
    </border>
    <border>
      <left style="thin">
        <color indexed="64"/>
      </left>
      <right/>
      <top/>
      <bottom/>
      <diagonal/>
    </border>
    <border>
      <left style="thin">
        <color indexed="64"/>
      </left>
      <right/>
      <top/>
      <bottom style="thin">
        <color indexed="64"/>
      </bottom>
      <diagonal/>
    </border>
    <border>
      <left/>
      <right style="thin">
        <color indexed="64"/>
      </right>
      <top style="thin">
        <color indexed="64"/>
      </top>
      <bottom/>
      <diagonal/>
    </border>
    <border>
      <left/>
      <right style="thin">
        <color indexed="64"/>
      </right>
      <top/>
      <bottom/>
      <diagonal/>
    </border>
    <border>
      <left/>
      <right style="thin">
        <color indexed="64"/>
      </right>
      <top/>
      <bottom style="thin">
        <color indexed="64"/>
      </bottom>
      <diagonal/>
    </border>
  </borders>
  <cellStyleXfs count="6">
    <xf numFmtId="0" fontId="0" fillId="0" borderId="0"/>
    <xf numFmtId="0" fontId="3" fillId="0" borderId="0"/>
    <xf numFmtId="0" fontId="2" fillId="0" borderId="0"/>
    <xf numFmtId="0" fontId="2" fillId="0" borderId="0"/>
    <xf numFmtId="0" fontId="2" fillId="0" borderId="0"/>
    <xf numFmtId="0" fontId="4" fillId="0" borderId="0" applyNumberFormat="0" applyFill="0" applyBorder="0" applyAlignment="0" applyProtection="0"/>
  </cellStyleXfs>
  <cellXfs count="51">
    <xf numFmtId="0" fontId="0" fillId="0" borderId="0" xfId="0"/>
    <xf numFmtId="44" fontId="0" fillId="0" borderId="0" xfId="0" applyNumberFormat="1"/>
    <xf numFmtId="0" fontId="0" fillId="2" borderId="4" xfId="0" applyFill="1" applyBorder="1" applyAlignment="1">
      <alignment vertical="top"/>
    </xf>
    <xf numFmtId="0" fontId="0" fillId="2" borderId="1" xfId="0" applyFill="1" applyBorder="1" applyAlignment="1">
      <alignment vertical="top"/>
    </xf>
    <xf numFmtId="0" fontId="0" fillId="2" borderId="5" xfId="0" applyFill="1" applyBorder="1" applyAlignment="1">
      <alignment vertical="top"/>
    </xf>
    <xf numFmtId="0" fontId="0" fillId="2" borderId="6" xfId="0" applyFill="1" applyBorder="1" applyAlignment="1">
      <alignment vertical="top"/>
    </xf>
    <xf numFmtId="0" fontId="0" fillId="2" borderId="3" xfId="0" applyFill="1" applyBorder="1" applyAlignment="1">
      <alignment vertical="top"/>
    </xf>
    <xf numFmtId="0" fontId="1" fillId="3" borderId="2" xfId="0" applyFont="1" applyFill="1" applyBorder="1" applyAlignment="1">
      <alignment horizontal="center"/>
    </xf>
    <xf numFmtId="0" fontId="5" fillId="4" borderId="2" xfId="0" applyFont="1" applyFill="1" applyBorder="1" applyAlignment="1">
      <alignment horizontal="left" vertical="center" wrapText="1"/>
    </xf>
    <xf numFmtId="164" fontId="6" fillId="4" borderId="2" xfId="0" applyNumberFormat="1" applyFont="1" applyFill="1" applyBorder="1" applyAlignment="1">
      <alignment horizontal="center" vertical="center" wrapText="1"/>
    </xf>
    <xf numFmtId="164" fontId="5" fillId="4" borderId="2" xfId="0" applyNumberFormat="1" applyFont="1" applyFill="1" applyBorder="1" applyAlignment="1">
      <alignment horizontal="center" vertical="center"/>
    </xf>
    <xf numFmtId="0" fontId="6" fillId="4" borderId="2" xfId="0" applyFont="1" applyFill="1" applyBorder="1" applyAlignment="1">
      <alignment horizontal="left" vertical="center" wrapText="1"/>
    </xf>
    <xf numFmtId="0" fontId="6" fillId="4" borderId="2" xfId="5" applyFont="1" applyFill="1" applyBorder="1" applyAlignment="1">
      <alignment vertical="center" wrapText="1"/>
    </xf>
    <xf numFmtId="0" fontId="5" fillId="4" borderId="2" xfId="0" applyFont="1" applyFill="1" applyBorder="1" applyAlignment="1">
      <alignment horizontal="left" vertical="center"/>
    </xf>
    <xf numFmtId="164" fontId="5" fillId="4" borderId="2" xfId="0" applyNumberFormat="1" applyFont="1" applyFill="1" applyBorder="1" applyAlignment="1">
      <alignment horizontal="center" vertical="center" wrapText="1"/>
    </xf>
    <xf numFmtId="164" fontId="5" fillId="4" borderId="2" xfId="0" quotePrefix="1" applyNumberFormat="1" applyFont="1" applyFill="1" applyBorder="1" applyAlignment="1">
      <alignment horizontal="center" vertical="center"/>
    </xf>
    <xf numFmtId="0" fontId="5" fillId="0" borderId="2" xfId="0" applyFont="1" applyBorder="1" applyAlignment="1">
      <alignment horizontal="left" vertical="center" wrapText="1"/>
    </xf>
    <xf numFmtId="164" fontId="5" fillId="0" borderId="2" xfId="0" applyNumberFormat="1" applyFont="1" applyBorder="1" applyAlignment="1">
      <alignment horizontal="center" vertical="center"/>
    </xf>
    <xf numFmtId="164" fontId="5" fillId="4" borderId="2" xfId="0" quotePrefix="1" applyNumberFormat="1" applyFont="1" applyFill="1" applyBorder="1" applyAlignment="1">
      <alignment horizontal="center" vertical="center" wrapText="1"/>
    </xf>
    <xf numFmtId="164" fontId="6" fillId="4" borderId="2" xfId="0" quotePrefix="1" applyNumberFormat="1" applyFont="1" applyFill="1" applyBorder="1" applyAlignment="1">
      <alignment horizontal="center" vertical="center" wrapText="1"/>
    </xf>
    <xf numFmtId="0" fontId="5" fillId="4" borderId="2" xfId="1" applyFont="1" applyFill="1" applyBorder="1" applyAlignment="1">
      <alignment horizontal="left" vertical="center" wrapText="1"/>
    </xf>
    <xf numFmtId="164" fontId="5" fillId="4" borderId="2" xfId="1" applyNumberFormat="1" applyFont="1" applyFill="1" applyBorder="1" applyAlignment="1">
      <alignment horizontal="center" vertical="center"/>
    </xf>
    <xf numFmtId="0" fontId="5" fillId="4" borderId="2" xfId="2" applyFont="1" applyFill="1" applyBorder="1" applyAlignment="1">
      <alignment horizontal="left" vertical="center" wrapText="1"/>
    </xf>
    <xf numFmtId="0" fontId="6" fillId="4" borderId="2" xfId="1" applyFont="1" applyFill="1" applyBorder="1" applyAlignment="1">
      <alignment horizontal="left" vertical="center" wrapText="1"/>
    </xf>
    <xf numFmtId="0" fontId="5" fillId="4" borderId="2" xfId="0" applyFont="1" applyFill="1" applyBorder="1" applyAlignment="1">
      <alignment horizontal="center" vertical="center" wrapText="1"/>
    </xf>
    <xf numFmtId="0" fontId="8" fillId="4" borderId="2" xfId="0" applyFont="1" applyFill="1" applyBorder="1" applyAlignment="1">
      <alignment vertical="center" wrapText="1"/>
    </xf>
    <xf numFmtId="164" fontId="5" fillId="0" borderId="2" xfId="0" applyNumberFormat="1" applyFont="1" applyBorder="1" applyAlignment="1">
      <alignment horizontal="center" vertical="center" wrapText="1"/>
    </xf>
    <xf numFmtId="49" fontId="6" fillId="4" borderId="2" xfId="0" applyNumberFormat="1" applyFont="1" applyFill="1" applyBorder="1" applyAlignment="1">
      <alignment horizontal="left" vertical="center" wrapText="1"/>
    </xf>
    <xf numFmtId="0" fontId="6" fillId="4" borderId="2" xfId="4" applyFont="1" applyFill="1" applyBorder="1" applyAlignment="1">
      <alignment horizontal="left" vertical="center" wrapText="1"/>
    </xf>
    <xf numFmtId="164" fontId="6" fillId="4" borderId="2" xfId="4" applyNumberFormat="1" applyFont="1" applyFill="1" applyBorder="1" applyAlignment="1">
      <alignment horizontal="center" vertical="center" wrapText="1"/>
    </xf>
    <xf numFmtId="0" fontId="6" fillId="4" borderId="2" xfId="3" applyFont="1" applyFill="1" applyBorder="1" applyAlignment="1">
      <alignment vertical="center" wrapText="1"/>
    </xf>
    <xf numFmtId="164" fontId="6" fillId="4" borderId="2" xfId="3" applyNumberFormat="1" applyFont="1" applyFill="1" applyBorder="1" applyAlignment="1">
      <alignment horizontal="center" vertical="center" wrapText="1"/>
    </xf>
    <xf numFmtId="0" fontId="6" fillId="4" borderId="2" xfId="0" applyFont="1" applyFill="1" applyBorder="1" applyAlignment="1">
      <alignment vertical="center" wrapText="1"/>
    </xf>
    <xf numFmtId="164" fontId="5" fillId="4" borderId="2" xfId="1" applyNumberFormat="1" applyFont="1" applyFill="1" applyBorder="1" applyAlignment="1">
      <alignment horizontal="center" vertical="center" wrapText="1"/>
    </xf>
    <xf numFmtId="0" fontId="6" fillId="4" borderId="2" xfId="0" applyFont="1" applyFill="1" applyBorder="1" applyAlignment="1">
      <alignment horizontal="left" vertical="center"/>
    </xf>
    <xf numFmtId="0" fontId="0" fillId="2" borderId="7" xfId="0" applyFill="1" applyBorder="1"/>
    <xf numFmtId="0" fontId="0" fillId="2" borderId="0" xfId="0" applyFill="1" applyAlignment="1">
      <alignment vertical="top"/>
    </xf>
    <xf numFmtId="0" fontId="0" fillId="2" borderId="8" xfId="0" applyFill="1" applyBorder="1"/>
    <xf numFmtId="0" fontId="0" fillId="2" borderId="9" xfId="0" applyFill="1" applyBorder="1"/>
    <xf numFmtId="0" fontId="9" fillId="4" borderId="2" xfId="0" applyFont="1" applyFill="1" applyBorder="1" applyAlignment="1">
      <alignment horizontal="center" vertical="center"/>
    </xf>
    <xf numFmtId="0" fontId="7" fillId="4" borderId="2" xfId="0" applyFont="1" applyFill="1" applyBorder="1" applyAlignment="1">
      <alignment horizontal="center" vertical="center"/>
    </xf>
    <xf numFmtId="0" fontId="9" fillId="0" borderId="2" xfId="0" applyFont="1" applyBorder="1" applyAlignment="1">
      <alignment horizontal="center" vertical="center"/>
    </xf>
    <xf numFmtId="14" fontId="10" fillId="4" borderId="2" xfId="5" applyNumberFormat="1" applyFont="1" applyFill="1" applyBorder="1" applyAlignment="1">
      <alignment horizontal="center" vertical="center"/>
    </xf>
    <xf numFmtId="14" fontId="11" fillId="4" borderId="2" xfId="5" applyNumberFormat="1" applyFont="1" applyFill="1" applyBorder="1" applyAlignment="1">
      <alignment horizontal="center" vertical="center"/>
    </xf>
    <xf numFmtId="14" fontId="10" fillId="0" borderId="2" xfId="5" applyNumberFormat="1" applyFont="1" applyFill="1" applyBorder="1" applyAlignment="1">
      <alignment horizontal="center" vertical="center"/>
    </xf>
    <xf numFmtId="14" fontId="11" fillId="0" borderId="2" xfId="5" applyNumberFormat="1" applyFont="1" applyBorder="1" applyAlignment="1">
      <alignment horizontal="center" vertical="center"/>
    </xf>
    <xf numFmtId="14" fontId="10" fillId="0" borderId="2" xfId="5" applyNumberFormat="1" applyFont="1" applyBorder="1" applyAlignment="1">
      <alignment horizontal="center" vertical="center"/>
    </xf>
    <xf numFmtId="14" fontId="10" fillId="4" borderId="2" xfId="5" applyNumberFormat="1" applyFont="1" applyFill="1" applyBorder="1" applyAlignment="1">
      <alignment horizontal="center" vertical="center" wrapText="1"/>
    </xf>
    <xf numFmtId="14" fontId="4" fillId="4" borderId="2" xfId="5" applyNumberFormat="1" applyFill="1" applyBorder="1" applyAlignment="1">
      <alignment horizontal="center" vertical="center"/>
    </xf>
    <xf numFmtId="14" fontId="12" fillId="0" borderId="2" xfId="5" applyNumberFormat="1" applyFont="1" applyBorder="1" applyAlignment="1">
      <alignment horizontal="center" vertical="center"/>
    </xf>
    <xf numFmtId="14" fontId="13" fillId="4" borderId="2" xfId="5" applyNumberFormat="1" applyFont="1" applyFill="1" applyBorder="1" applyAlignment="1">
      <alignment horizontal="center" vertical="center"/>
    </xf>
  </cellXfs>
  <cellStyles count="6">
    <cellStyle name="Hyperlink" xfId="5" builtinId="8"/>
    <cellStyle name="Normal" xfId="0" builtinId="0"/>
    <cellStyle name="Normal 2" xfId="1" xr:uid="{E6ABE822-0992-416A-98C3-3A1BFF521ED2}"/>
    <cellStyle name="Normal 3" xfId="2" xr:uid="{F882EA67-5999-48CE-A13D-DD4986CA4B9E}"/>
    <cellStyle name="Normal 4" xfId="3" xr:uid="{5217EE32-37F9-4EA5-B1C0-370BA932C695}"/>
    <cellStyle name="Normal 5" xfId="4" xr:uid="{D192B3E8-F605-4EF2-B8EB-0BBF76612E1D}"/>
  </cellStyles>
  <dxfs count="0"/>
  <tableStyles count="0" defaultTableStyle="TableStyleMedium2" defaultPivotStyle="PivotStyleLight16"/>
  <colors>
    <mruColors>
      <color rgb="FF003764"/>
      <color rgb="FF85C7E3"/>
      <color rgb="FF4FA9DF"/>
      <color rgb="FF4D698C"/>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customXml" Target="../customXml/item3.xml"/><Relationship Id="rId3" Type="http://schemas.openxmlformats.org/officeDocument/2006/relationships/styles" Target="styles.xml"/><Relationship Id="rId7" Type="http://schemas.openxmlformats.org/officeDocument/2006/relationships/customXml" Target="../customXml/item2.xml"/><Relationship Id="rId2" Type="http://schemas.openxmlformats.org/officeDocument/2006/relationships/theme" Target="theme/theme1.xml"/><Relationship Id="rId1" Type="http://schemas.openxmlformats.org/officeDocument/2006/relationships/worksheet" Target="worksheets/sheet1.xml"/><Relationship Id="rId6" Type="http://schemas.openxmlformats.org/officeDocument/2006/relationships/customXml" Target="../customXml/item1.xml"/><Relationship Id="rId5" Type="http://schemas.openxmlformats.org/officeDocument/2006/relationships/calcChain" Target="calcChain.xml"/><Relationship Id="rId10" Type="http://schemas.openxmlformats.org/officeDocument/2006/relationships/customXml" Target="../customXml/item5.xml"/><Relationship Id="rId4" Type="http://schemas.openxmlformats.org/officeDocument/2006/relationships/sharedStrings" Target="sharedStrings.xml"/><Relationship Id="rId9" Type="http://schemas.openxmlformats.org/officeDocument/2006/relationships/customXml" Target="../customXml/item4.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drawing1.xml><?xml version="1.0" encoding="utf-8"?>
<xdr:wsDr xmlns:xdr="http://schemas.openxmlformats.org/drawingml/2006/spreadsheetDrawing" xmlns:a="http://schemas.openxmlformats.org/drawingml/2006/main">
  <xdr:twoCellAnchor editAs="oneCell">
    <xdr:from>
      <xdr:col>1</xdr:col>
      <xdr:colOff>3627956</xdr:colOff>
      <xdr:row>1</xdr:row>
      <xdr:rowOff>190501</xdr:rowOff>
    </xdr:from>
    <xdr:to>
      <xdr:col>2</xdr:col>
      <xdr:colOff>609877</xdr:colOff>
      <xdr:row>3</xdr:row>
      <xdr:rowOff>58282</xdr:rowOff>
    </xdr:to>
    <xdr:pic>
      <xdr:nvPicPr>
        <xdr:cNvPr id="3" name="Picture 2">
          <a:extLst>
            <a:ext uri="{FF2B5EF4-FFF2-40B4-BE49-F238E27FC236}">
              <a16:creationId xmlns:a16="http://schemas.microsoft.com/office/drawing/2014/main" id="{00000000-0008-0000-0000-000003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7463933" y="536865"/>
          <a:ext cx="2332374" cy="560508"/>
        </a:xfrm>
        <a:prstGeom prst="rect">
          <a:avLst/>
        </a:prstGeom>
      </xdr:spPr>
    </xdr:pic>
    <xdr:clientData/>
  </xdr:twoCellAnchor>
  <xdr:twoCellAnchor>
    <xdr:from>
      <xdr:col>0</xdr:col>
      <xdr:colOff>287865</xdr:colOff>
      <xdr:row>1</xdr:row>
      <xdr:rowOff>89323</xdr:rowOff>
    </xdr:from>
    <xdr:to>
      <xdr:col>1</xdr:col>
      <xdr:colOff>2332143</xdr:colOff>
      <xdr:row>2</xdr:row>
      <xdr:rowOff>237066</xdr:rowOff>
    </xdr:to>
    <xdr:sp macro="" textlink="">
      <xdr:nvSpPr>
        <xdr:cNvPr id="2" name="TextBox 1">
          <a:extLst>
            <a:ext uri="{FF2B5EF4-FFF2-40B4-BE49-F238E27FC236}">
              <a16:creationId xmlns:a16="http://schemas.microsoft.com/office/drawing/2014/main" id="{00000000-0008-0000-0000-000002000000}"/>
            </a:ext>
          </a:extLst>
        </xdr:cNvPr>
        <xdr:cNvSpPr txBox="1"/>
      </xdr:nvSpPr>
      <xdr:spPr>
        <a:xfrm>
          <a:off x="287865" y="436456"/>
          <a:ext cx="5049945" cy="494877"/>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US" sz="2800">
              <a:solidFill>
                <a:schemeClr val="bg1"/>
              </a:solidFill>
            </a:rPr>
            <a:t>The Broker Protocol Member Firms</a:t>
          </a:r>
        </a:p>
      </xdr:txBody>
    </xdr:sp>
    <xdr:clientData/>
  </xdr:twoCellAnchor>
  <xdr:twoCellAnchor>
    <xdr:from>
      <xdr:col>1</xdr:col>
      <xdr:colOff>4187766</xdr:colOff>
      <xdr:row>0</xdr:row>
      <xdr:rowOff>243321</xdr:rowOff>
    </xdr:from>
    <xdr:to>
      <xdr:col>2</xdr:col>
      <xdr:colOff>251114</xdr:colOff>
      <xdr:row>1</xdr:row>
      <xdr:rowOff>133056</xdr:rowOff>
    </xdr:to>
    <xdr:sp macro="" textlink="">
      <xdr:nvSpPr>
        <xdr:cNvPr id="4" name="TextBox 3">
          <a:extLst>
            <a:ext uri="{FF2B5EF4-FFF2-40B4-BE49-F238E27FC236}">
              <a16:creationId xmlns:a16="http://schemas.microsoft.com/office/drawing/2014/main" id="{79B11742-AB72-49A9-AA82-8E86C4DC40C9}"/>
            </a:ext>
          </a:extLst>
        </xdr:cNvPr>
        <xdr:cNvSpPr txBox="1"/>
      </xdr:nvSpPr>
      <xdr:spPr>
        <a:xfrm>
          <a:off x="8023743" y="243321"/>
          <a:ext cx="1406007" cy="236099"/>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US" sz="1200" b="1">
              <a:solidFill>
                <a:schemeClr val="bg1"/>
              </a:solidFill>
            </a:rPr>
            <a:t>ADMINISTERED BY:</a:t>
          </a:r>
        </a:p>
      </xdr:txBody>
    </xdr:sp>
    <xdr:clientData/>
  </xdr:twoCellAnchor>
</xdr:wsDr>
</file>

<file path=xl/theme/theme1.xml><?xml version="1.0" encoding="utf-8"?>
<a:theme xmlns:a="http://schemas.openxmlformats.org/drawingml/2006/main" name="Office 2013 - 2022 Theme">
  <a:themeElements>
    <a:clrScheme name="Office 2013 - 2022">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2013 - 2022">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xl/worksheets/_rels/sheet1.xml.rels><?xml version="1.0" encoding="UTF-8" standalone="yes"?>
<Relationships xmlns="http://schemas.openxmlformats.org/package/2006/relationships"><Relationship Id="rId26" Type="http://schemas.openxmlformats.org/officeDocument/2006/relationships/hyperlink" Target="https://www.jsheld.com/secure-uploads/BP-Joinder-Letters/FinTrust-12.26.17.pdf" TargetMode="External"/><Relationship Id="rId21" Type="http://schemas.openxmlformats.org/officeDocument/2006/relationships/hyperlink" Target="https://www.jsheld.com/secure-uploads/BP-Joinder-Letters/Ameriprise-Financial-09.25.13.pdf" TargetMode="External"/><Relationship Id="rId42" Type="http://schemas.openxmlformats.org/officeDocument/2006/relationships/hyperlink" Target="https://www.jsheld.com/secure-uploads/BP-Joinder-Letters/ProEquities-11.29.16.pdf" TargetMode="External"/><Relationship Id="rId47" Type="http://schemas.openxmlformats.org/officeDocument/2006/relationships/hyperlink" Target="https://www.jsheld.com/secure-uploads/BP-Joinder-Letters/Cresset-04.17.24.pdf" TargetMode="External"/><Relationship Id="rId63" Type="http://schemas.openxmlformats.org/officeDocument/2006/relationships/hyperlink" Target="https://www.jsheld.com/secure-uploads/BP-Joinder-Letters/Voya-05.19.20.pdf" TargetMode="External"/><Relationship Id="rId68" Type="http://schemas.openxmlformats.org/officeDocument/2006/relationships/hyperlink" Target="https://www.jsheld.com/secure-uploads/BP-Joinder-Letters/Peoples-Bank-01.26.17.pdf" TargetMode="External"/><Relationship Id="rId84" Type="http://schemas.openxmlformats.org/officeDocument/2006/relationships/hyperlink" Target="https://www.jsheld.com/secure-uploads/BP-Joinder-Letters/FBL-MS-FBL-WM-5.20.25.pdf" TargetMode="External"/><Relationship Id="rId89" Type="http://schemas.openxmlformats.org/officeDocument/2006/relationships/hyperlink" Target="file:///C:\Users\AmberBeridon\AppData\Local\Microsoft\Windows\ALL%20Joinder%20Qualifications\RJFS%20-%20Protocol%20-Qualification%20-%2011-14-25.pdf" TargetMode="External"/><Relationship Id="rId16" Type="http://schemas.openxmlformats.org/officeDocument/2006/relationships/hyperlink" Target="https://www.jsheld.com/secure-uploads/BP-Joinder-Letters/Ameriprise-Financial-09.25.13.pdf" TargetMode="External"/><Relationship Id="rId107" Type="http://schemas.openxmlformats.org/officeDocument/2006/relationships/printerSettings" Target="../printerSettings/printerSettings1.bin"/><Relationship Id="rId11" Type="http://schemas.openxmlformats.org/officeDocument/2006/relationships/hyperlink" Target="https://www.jsheld.com/secure-uploads/BP-Joinder-Letters/LPL-04.14.23.pdf" TargetMode="External"/><Relationship Id="rId32" Type="http://schemas.openxmlformats.org/officeDocument/2006/relationships/hyperlink" Target="https://www.jsheld.com/secure-uploads/BP-Joinder-Letters/FRS-02.06.14.pdf" TargetMode="External"/><Relationship Id="rId37" Type="http://schemas.openxmlformats.org/officeDocument/2006/relationships/hyperlink" Target="https://www.jsheld.com/secure-uploads/BP-Joinder-Letters/Truist-09.08.21.pdf" TargetMode="External"/><Relationship Id="rId53" Type="http://schemas.openxmlformats.org/officeDocument/2006/relationships/hyperlink" Target="https://www.jsheld.com/secure-uploads/BP-Joinder-Letters/Matauro-09.27.24.pdf" TargetMode="External"/><Relationship Id="rId58" Type="http://schemas.openxmlformats.org/officeDocument/2006/relationships/hyperlink" Target="https://www.jsheld.com/secure-uploads/BP-Joinder-Letters/IAIM-LLC-07.06.22.pdf" TargetMode="External"/><Relationship Id="rId74" Type="http://schemas.openxmlformats.org/officeDocument/2006/relationships/hyperlink" Target="https://www.jsheld.com/secure-uploads/BP-Joinder-Letters/BBT-Securities-11.13.13.pdf" TargetMode="External"/><Relationship Id="rId79" Type="http://schemas.openxmlformats.org/officeDocument/2006/relationships/hyperlink" Target="https://www.jsheld.com/secure-uploads/BP-Joinder-Letters/LFG-02.27.15.pdf" TargetMode="External"/><Relationship Id="rId102" Type="http://schemas.openxmlformats.org/officeDocument/2006/relationships/hyperlink" Target="https://www.jsheld.com/secure-uploads/BP-Joinder-Letters/Wells-Fargo-Financial-Network-06-30-26.pdf" TargetMode="External"/><Relationship Id="rId5" Type="http://schemas.openxmlformats.org/officeDocument/2006/relationships/hyperlink" Target="https://www.jsheld.com/secure-uploads/BP-Joinder-Letters/Cary-Street-Partners-02.09.23.pdf" TargetMode="External"/><Relationship Id="rId90" Type="http://schemas.openxmlformats.org/officeDocument/2006/relationships/hyperlink" Target="https://www.jsheld.com/secure-uploads/BP-Joinder-Letters/RJFSA-11.14.25_1.pdf" TargetMode="External"/><Relationship Id="rId95" Type="http://schemas.openxmlformats.org/officeDocument/2006/relationships/hyperlink" Target="https://www.jsheld.com/secure-uploads/BP-Joinder-Letters/JPMS-02.02.26.pdf" TargetMode="External"/><Relationship Id="rId22" Type="http://schemas.openxmlformats.org/officeDocument/2006/relationships/hyperlink" Target="https://www.jsheld.com/secure-uploads/BP-Joinder-Letters/Ameriprise-Financial-09.12.18.pdf" TargetMode="External"/><Relationship Id="rId27" Type="http://schemas.openxmlformats.org/officeDocument/2006/relationships/hyperlink" Target="https://www.jsheld.com/secure-uploads/BP-Joinder-Letters/Cetera-01.25.16.pdf" TargetMode="External"/><Relationship Id="rId43" Type="http://schemas.openxmlformats.org/officeDocument/2006/relationships/hyperlink" Target="https://www.jsheld.com/secure-uploads/BP-Joinder-Letters/Calton-02.01.17.pdf" TargetMode="External"/><Relationship Id="rId48" Type="http://schemas.openxmlformats.org/officeDocument/2006/relationships/hyperlink" Target="https://www.jsheld.com/secure-uploads/BP-Joinder-Letters/United-Planners-08.01.17.pdf" TargetMode="External"/><Relationship Id="rId64" Type="http://schemas.openxmlformats.org/officeDocument/2006/relationships/hyperlink" Target="https://www.jsheld.com/secure-uploads/BP-Joinder-Letters/Merit-06.14.19.pdf" TargetMode="External"/><Relationship Id="rId69" Type="http://schemas.openxmlformats.org/officeDocument/2006/relationships/hyperlink" Target="https://www.jsheld.com/secure-uploads/BP-Joinder-Letters/LPL-Enterprise-11.15.24.pdf" TargetMode="External"/><Relationship Id="rId80" Type="http://schemas.openxmlformats.org/officeDocument/2006/relationships/hyperlink" Target="https://www.jsheld.com/secure-uploads/BP-Joinder-Letters/First-Republic-Securities-Company-LLC.pdf" TargetMode="External"/><Relationship Id="rId85" Type="http://schemas.openxmlformats.org/officeDocument/2006/relationships/hyperlink" Target="https://www.jsheld.com/secure-uploads/BP-Joinder-Letters/Raymond-James-11.07.12.pdf" TargetMode="External"/><Relationship Id="rId12" Type="http://schemas.openxmlformats.org/officeDocument/2006/relationships/hyperlink" Target="https://www.jsheld.com/secure-uploads/BP-Joinder-Letters/Janney-08.24.17.pdf" TargetMode="External"/><Relationship Id="rId17" Type="http://schemas.openxmlformats.org/officeDocument/2006/relationships/hyperlink" Target="https://www.jsheld.com/secure-uploads/BP-Joinder-Letters/Ameriprise-Financial-09.12.18.pdf" TargetMode="External"/><Relationship Id="rId33" Type="http://schemas.openxmlformats.org/officeDocument/2006/relationships/hyperlink" Target="https://www.jsheld.com/secure-uploads/BP-Joinder-Letters/Steward-11.06.24.pdf" TargetMode="External"/><Relationship Id="rId38" Type="http://schemas.openxmlformats.org/officeDocument/2006/relationships/hyperlink" Target="https://www.jsheld.com/secure-uploads/BP-Joinder-Letters/MetLife-01.07.15.pdf" TargetMode="External"/><Relationship Id="rId59" Type="http://schemas.openxmlformats.org/officeDocument/2006/relationships/hyperlink" Target="https://www.jsheld.com/secure-uploads/BP-Joinder-Letters/MassMutual-02.22.22.pdf" TargetMode="External"/><Relationship Id="rId103" Type="http://schemas.openxmlformats.org/officeDocument/2006/relationships/hyperlink" Target="https://www.jsheld.com/secure-uploads/BP-Joinder-Letters/Private-Advisor-Group-LLC-11.12.2025.pdf" TargetMode="External"/><Relationship Id="rId108" Type="http://schemas.openxmlformats.org/officeDocument/2006/relationships/drawing" Target="../drawings/drawing1.xml"/><Relationship Id="rId20" Type="http://schemas.openxmlformats.org/officeDocument/2006/relationships/hyperlink" Target="https://www.jsheld.com/secure-uploads/BP-Joinder-Letters/Ameriprise-Financial-06.11.09.pdf" TargetMode="External"/><Relationship Id="rId41" Type="http://schemas.openxmlformats.org/officeDocument/2006/relationships/hyperlink" Target="https://www.jsheld.com/secure-uploads/BP-Joinder-Letters/WealthSource-02.15.22.pdf" TargetMode="External"/><Relationship Id="rId54" Type="http://schemas.openxmlformats.org/officeDocument/2006/relationships/hyperlink" Target="https://www.jsheld.com/secure-uploads/BP-Joinder-Letters/Citizens-Securities-06.13.23.pdf" TargetMode="External"/><Relationship Id="rId62" Type="http://schemas.openxmlformats.org/officeDocument/2006/relationships/hyperlink" Target="https://www.jsheld.com/secure-uploads/BP-Joinder-Letters/Steward-11.06.24.pdf" TargetMode="External"/><Relationship Id="rId70" Type="http://schemas.openxmlformats.org/officeDocument/2006/relationships/hyperlink" Target="https://www.jsheld.com/secure-uploads/BP-Joinder-Letters/Steward-11.06.24.pdf" TargetMode="External"/><Relationship Id="rId75" Type="http://schemas.openxmlformats.org/officeDocument/2006/relationships/hyperlink" Target="https://www.jsheld.com/secure-uploads/BP-Joinder-Letters/BBT-Securities-12.19.17.pdf" TargetMode="External"/><Relationship Id="rId83" Type="http://schemas.openxmlformats.org/officeDocument/2006/relationships/hyperlink" Target="https://www.jsheld.com/secure-uploads/BP-Joinder-Letters/FBL-MS-FBL-WM-5.20.25.pdf" TargetMode="External"/><Relationship Id="rId88" Type="http://schemas.openxmlformats.org/officeDocument/2006/relationships/hyperlink" Target="https://www.jsheld.com/secure-uploads/BP-Joinder-Letters/RJFSA-11.14.25_2.pdf" TargetMode="External"/><Relationship Id="rId91" Type="http://schemas.openxmlformats.org/officeDocument/2006/relationships/hyperlink" Target="https://www.jsheld.com/secure-uploads/BP-Joinder-Letters/Ameriprise-Financial-01.05.26.pdf" TargetMode="External"/><Relationship Id="rId96" Type="http://schemas.openxmlformats.org/officeDocument/2006/relationships/hyperlink" Target="https://www.jsheld.com/secure-uploads/BP-Joinder-Letters/Janney-02.11.26.pdf" TargetMode="External"/><Relationship Id="rId1" Type="http://schemas.openxmlformats.org/officeDocument/2006/relationships/hyperlink" Target="https://www.jsheld.com/secure-uploads/BP-Joinder-Letters/WFA-03.01.18.pdf" TargetMode="External"/><Relationship Id="rId6" Type="http://schemas.openxmlformats.org/officeDocument/2006/relationships/hyperlink" Target="https://www.jsheld.com/secure-uploads/BP-Joinder-Letters/Cary-Street-Partners-11.30.21.pdf" TargetMode="External"/><Relationship Id="rId15" Type="http://schemas.openxmlformats.org/officeDocument/2006/relationships/hyperlink" Target="https://www.jsheld.com/secure-uploads/BP-Joinder-Letters/Ameriprise-Financial-06.11.09.pdf" TargetMode="External"/><Relationship Id="rId23" Type="http://schemas.openxmlformats.org/officeDocument/2006/relationships/hyperlink" Target="https://www.jsheld.com/secure-uploads/BP-Joinder-Letters/Ameriprise-Financial-06.30.21.pdf" TargetMode="External"/><Relationship Id="rId28" Type="http://schemas.openxmlformats.org/officeDocument/2006/relationships/hyperlink" Target="https://www.jsheld.com/secure-uploads/BP-Joinder-Letters/City-Bank-Texas-02.21.12.pdf" TargetMode="External"/><Relationship Id="rId36" Type="http://schemas.openxmlformats.org/officeDocument/2006/relationships/hyperlink" Target="https://www.jsheld.com/secure-uploads/BP-Joinder-Letters/Park-Avenue-Investment-Advisory-0208.23.pdf" TargetMode="External"/><Relationship Id="rId49" Type="http://schemas.openxmlformats.org/officeDocument/2006/relationships/hyperlink" Target="https://www.jsheld.com/secure-uploads/BP-Joinder-Letters/Raymond-James-09.13.17.pdf" TargetMode="External"/><Relationship Id="rId57" Type="http://schemas.openxmlformats.org/officeDocument/2006/relationships/hyperlink" Target="https://www.jsheld.com/secure-uploads/BP-Joinder-Letters/IAIM-LLC-07.06.22.pdf" TargetMode="External"/><Relationship Id="rId106" Type="http://schemas.openxmlformats.org/officeDocument/2006/relationships/hyperlink" Target="https://www.jsheld.com/secure-uploads/BP-Joinder-Letters/Janney-Montgomery-LLC-08-07-26.pdf" TargetMode="External"/><Relationship Id="rId10" Type="http://schemas.openxmlformats.org/officeDocument/2006/relationships/hyperlink" Target="https://www.jsheld.com/secure-uploads/BP-Joinder-Letters/LPL-03.07.22.pdf" TargetMode="External"/><Relationship Id="rId31" Type="http://schemas.openxmlformats.org/officeDocument/2006/relationships/hyperlink" Target="https://www.jsheld.com/secure-uploads/BP-Joinder-Letters/FRS-03.21.13.pdf" TargetMode="External"/><Relationship Id="rId44" Type="http://schemas.openxmlformats.org/officeDocument/2006/relationships/hyperlink" Target="https://www.jsheld.com/secure-uploads/BP-Joinder-Letters/Prosperity-Bank-03.15.17.pdf" TargetMode="External"/><Relationship Id="rId52" Type="http://schemas.openxmlformats.org/officeDocument/2006/relationships/hyperlink" Target="https://www.jsheld.com/secure-uploads/BP-Joinder-Letters/Stifel-09.08.23.pdf" TargetMode="External"/><Relationship Id="rId60" Type="http://schemas.openxmlformats.org/officeDocument/2006/relationships/hyperlink" Target="https://www.jsheld.com/secure-uploads/BP-Joinder-Letters/Equitable-12.07.21.pdf" TargetMode="External"/><Relationship Id="rId65" Type="http://schemas.openxmlformats.org/officeDocument/2006/relationships/hyperlink" Target="https://www.jsheld.com/secure-uploads/BP-Joinder-Letters/Thrivent-01.07.21.pdf" TargetMode="External"/><Relationship Id="rId73" Type="http://schemas.openxmlformats.org/officeDocument/2006/relationships/hyperlink" Target="https://www.jsheld.com/secure-uploads/BP-Joinder-Letters/Citizens-Bank-10.21.20.pdf" TargetMode="External"/><Relationship Id="rId78" Type="http://schemas.openxmlformats.org/officeDocument/2006/relationships/hyperlink" Target="https://www.jsheld.com/secure-uploads/BP-Joinder-Letters/Krilogy-04.10.24.pdf" TargetMode="External"/><Relationship Id="rId81" Type="http://schemas.openxmlformats.org/officeDocument/2006/relationships/hyperlink" Target="https://www.jsheld.com/secure-uploads/BP-Joinder-Letters/2018.12.27-Frost-Brokerage-Investment-Services-Qualifications.pdf" TargetMode="External"/><Relationship Id="rId86" Type="http://schemas.openxmlformats.org/officeDocument/2006/relationships/hyperlink" Target="https://www.jsheld.com/secure-uploads/BP-Joinder-Letters/Farther-Finance-Advisors-07.21.21.pdf" TargetMode="External"/><Relationship Id="rId94" Type="http://schemas.openxmlformats.org/officeDocument/2006/relationships/hyperlink" Target="https://www.jsheld.com/secure-uploads/BP-Joinder-Letters/Steward-Partners-01.16.26.pdf" TargetMode="External"/><Relationship Id="rId99" Type="http://schemas.openxmlformats.org/officeDocument/2006/relationships/hyperlink" Target="https://www.jsheld.com/secure-uploads/BP-Joinder-Letters/Kestra-Investment-Services-05-18-26.pdf" TargetMode="External"/><Relationship Id="rId101" Type="http://schemas.openxmlformats.org/officeDocument/2006/relationships/hyperlink" Target="https://www.jsheld.com/secure-uploads/BP-Joinder-Letters/Wells-Fargo-Clearing-Services-06-30-26.pdf" TargetMode="External"/><Relationship Id="rId4" Type="http://schemas.openxmlformats.org/officeDocument/2006/relationships/hyperlink" Target="https://www.jsheld.com/secure-uploads/BP-Joinder-Letters/ML-12.22.15.pdf" TargetMode="External"/><Relationship Id="rId9" Type="http://schemas.openxmlformats.org/officeDocument/2006/relationships/hyperlink" Target="https://www.jsheld.com/secure-uploads/BP-Joinder-Letters/LPL-01.07.19.pdf" TargetMode="External"/><Relationship Id="rId13" Type="http://schemas.openxmlformats.org/officeDocument/2006/relationships/hyperlink" Target="https://www.jsheld.com/secure-uploads/BP-Joinder-Letters/Prospera-04.14.23.pdf" TargetMode="External"/><Relationship Id="rId18" Type="http://schemas.openxmlformats.org/officeDocument/2006/relationships/hyperlink" Target="https://www.jsheld.com/secure-uploads/BP-Joinder-Letters/Ameriprise-Financial-06.30.21.pdf" TargetMode="External"/><Relationship Id="rId39" Type="http://schemas.openxmlformats.org/officeDocument/2006/relationships/hyperlink" Target="https://www.jsheld.com/secure-uploads/BP-Joinder-Letters/TBT-Financial-09.30.15.pdf" TargetMode="External"/><Relationship Id="rId34" Type="http://schemas.openxmlformats.org/officeDocument/2006/relationships/hyperlink" Target="https://www.jsheld.com/secure-uploads/BP-Joinder-Letters/JPMS-02.02.26.pdf" TargetMode="External"/><Relationship Id="rId50" Type="http://schemas.openxmlformats.org/officeDocument/2006/relationships/hyperlink" Target="https://www.jsheld.com/secure-uploads/BP-Joinder-Letters/LegacyWealth-03.12.18.pdf" TargetMode="External"/><Relationship Id="rId55" Type="http://schemas.openxmlformats.org/officeDocument/2006/relationships/hyperlink" Target="https://www.jsheld.com/secure-uploads/BP-Joinder-Letters/Park-Avenue-Investment-Advisory-0208.23.pdf" TargetMode="External"/><Relationship Id="rId76" Type="http://schemas.openxmlformats.org/officeDocument/2006/relationships/hyperlink" Target="https://www.jsheld.com/secure-uploads/BP-Joinder-Letters/BHT-Wealth-Mngmnt-05.11.15.pdf" TargetMode="External"/><Relationship Id="rId97" Type="http://schemas.openxmlformats.org/officeDocument/2006/relationships/hyperlink" Target="https://www.jsheld.com/secure-uploads/BP-Joinder-Letters/USBA-02-12-26.pdf" TargetMode="External"/><Relationship Id="rId104" Type="http://schemas.openxmlformats.org/officeDocument/2006/relationships/hyperlink" Target="https://www.jsheld.com/secure-uploads/BP-Joinder-Letters/Citizens-Financial-Group-02.26.24.pdf" TargetMode="External"/><Relationship Id="rId7" Type="http://schemas.openxmlformats.org/officeDocument/2006/relationships/hyperlink" Target="https://www.jsheld.com/secure-uploads/BP-Joinder-Letters/Folger-Nolan-Fleming-Douglas-Inc.-04.01.25.pdf" TargetMode="External"/><Relationship Id="rId71" Type="http://schemas.openxmlformats.org/officeDocument/2006/relationships/hyperlink" Target="https://www.jsheld.com/secure-uploads/BP-Joinder-Letters/Flagstar-06.16.23.pdf" TargetMode="External"/><Relationship Id="rId92" Type="http://schemas.openxmlformats.org/officeDocument/2006/relationships/hyperlink" Target="https://www.jsheld.com/secure-uploads/BP-Joinder-Letters/Steward-Partners-01.16.26.pdf" TargetMode="External"/><Relationship Id="rId2" Type="http://schemas.openxmlformats.org/officeDocument/2006/relationships/hyperlink" Target="https://www.jsheld.com/secure-uploads/BP-Joinder-Letters/Stephens-08.05.24.pdf" TargetMode="External"/><Relationship Id="rId29" Type="http://schemas.openxmlformats.org/officeDocument/2006/relationships/hyperlink" Target="https://www.jsheld.com/secure-uploads/BP-Joinder-Letters/Gitterman-10.23.20.pdf" TargetMode="External"/><Relationship Id="rId24" Type="http://schemas.openxmlformats.org/officeDocument/2006/relationships/hyperlink" Target="https://www.jsheld.com/secure-uploads/BP-Joinder-Letters/Ameriprise-Financial-05.23.22.pdf" TargetMode="External"/><Relationship Id="rId40" Type="http://schemas.openxmlformats.org/officeDocument/2006/relationships/hyperlink" Target="https://www.jsheld.com/secure-uploads/BP-Joinder-Letters/WealthSource-03.07.19.pdf" TargetMode="External"/><Relationship Id="rId45" Type="http://schemas.openxmlformats.org/officeDocument/2006/relationships/hyperlink" Target="https://www.jsheld.com/secure-uploads/BP-Joinder-Letters/Flaharty-03.28.17.pdf" TargetMode="External"/><Relationship Id="rId66" Type="http://schemas.openxmlformats.org/officeDocument/2006/relationships/hyperlink" Target="https://www.jsheld.com/secure-uploads/BP-Joinder-Letters/SunTrust-02.01.19.pdf" TargetMode="External"/><Relationship Id="rId87" Type="http://schemas.openxmlformats.org/officeDocument/2006/relationships/hyperlink" Target="https://www.jsheld.com/secure-uploads/BP-Joinder-Letters/Atlantic-Union-Financial-Consultants-10-10-25.pdf" TargetMode="External"/><Relationship Id="rId61" Type="http://schemas.openxmlformats.org/officeDocument/2006/relationships/hyperlink" Target="https://www.jsheld.com/secure-uploads/BP-Joinder-Letters/Carnegie-Investment-09.09.21.pdf" TargetMode="External"/><Relationship Id="rId82" Type="http://schemas.openxmlformats.org/officeDocument/2006/relationships/hyperlink" Target="https://www.jsheld.com/secure-uploads/BP-Joinder-Letters/2018.12.27-Frost-Brokerage-Investment-Services-Qualifications.pdf" TargetMode="External"/><Relationship Id="rId19" Type="http://schemas.openxmlformats.org/officeDocument/2006/relationships/hyperlink" Target="https://www.jsheld.com/secure-uploads/BP-Joinder-Letters/Ameriprise-Financial-05.23.22.pdf" TargetMode="External"/><Relationship Id="rId14" Type="http://schemas.openxmlformats.org/officeDocument/2006/relationships/hyperlink" Target="https://www.jsheld.com/secure-uploads/BP-Joinder-Letters/David-A-Noyes-06.25.13.pdf" TargetMode="External"/><Relationship Id="rId30" Type="http://schemas.openxmlformats.org/officeDocument/2006/relationships/hyperlink" Target="https://www.jsheld.com/secure-uploads/BP-Joinder-Letters/FRS-07.02.12.pdf" TargetMode="External"/><Relationship Id="rId35" Type="http://schemas.openxmlformats.org/officeDocument/2006/relationships/hyperlink" Target="https://www.jsheld.com/secure-uploads/BP-Joinder-Letters/JPM-04.27.21.pdf" TargetMode="External"/><Relationship Id="rId56" Type="http://schemas.openxmlformats.org/officeDocument/2006/relationships/hyperlink" Target="https://www.jsheld.com/secure-uploads/BP-Joinder-Letters/First-Invesments-Planning-01.08.24.pdf" TargetMode="External"/><Relationship Id="rId77" Type="http://schemas.openxmlformats.org/officeDocument/2006/relationships/hyperlink" Target="https://www.jsheld.com/secure-uploads/BP-Joinder-Letters/Campbell-06.15.21.pdf" TargetMode="External"/><Relationship Id="rId100" Type="http://schemas.openxmlformats.org/officeDocument/2006/relationships/hyperlink" Target="https://www.jsheld.com/secure-uploads/BP-Joinder-Letters/Kestra-Advisory-Services-05-26-26.pdf" TargetMode="External"/><Relationship Id="rId105" Type="http://schemas.openxmlformats.org/officeDocument/2006/relationships/hyperlink" Target="https://www.jsheld.com/secure-uploads/BP-Joinder-Letters/Citizens-Investment-Services-07-27-26.pdf" TargetMode="External"/><Relationship Id="rId8" Type="http://schemas.openxmlformats.org/officeDocument/2006/relationships/hyperlink" Target="https://www.jsheld.com/secure-uploads/BP-Joinder-Letters/LPL-01.03.10.pdf" TargetMode="External"/><Relationship Id="rId51" Type="http://schemas.openxmlformats.org/officeDocument/2006/relationships/hyperlink" Target="https://www.jsheld.com/secure-uploads/BP-Joinder-Letters/Citigroup-Global-Markets-Inc-10.25.13.pdf" TargetMode="External"/><Relationship Id="rId72" Type="http://schemas.openxmlformats.org/officeDocument/2006/relationships/hyperlink" Target="https://www.jsheld.com/secure-uploads/BP-Joinder-Letters/fnbo-08.24.22.pdf" TargetMode="External"/><Relationship Id="rId93" Type="http://schemas.openxmlformats.org/officeDocument/2006/relationships/hyperlink" Target="https://www.jsheld.com/secure-uploads/BP-Joinder-Letters/Steward-Partners-01.16.26.pdf" TargetMode="External"/><Relationship Id="rId98" Type="http://schemas.openxmlformats.org/officeDocument/2006/relationships/hyperlink" Target="https://www.jsheld.com/secure-uploads/BP-Joinder-Letters/LPL-Financial-04-16-26.pdf" TargetMode="External"/><Relationship Id="rId3" Type="http://schemas.openxmlformats.org/officeDocument/2006/relationships/hyperlink" Target="https://www.jsheld.com/secure-uploads/BP-Joinder-Letters/ML-12.14.09.pdf" TargetMode="External"/><Relationship Id="rId25" Type="http://schemas.openxmlformats.org/officeDocument/2006/relationships/hyperlink" Target="https://www.jsheld.com/secure-uploads/BP-Joinder-Letters/FinTrust-12.26.17.pdf" TargetMode="External"/><Relationship Id="rId46" Type="http://schemas.openxmlformats.org/officeDocument/2006/relationships/hyperlink" Target="https://www.jsheld.com/secure-uploads/BP-Joinder-Letters/Cresset-04.19.23.pdf" TargetMode="External"/><Relationship Id="rId67" Type="http://schemas.openxmlformats.org/officeDocument/2006/relationships/hyperlink" Target="https://www.jsheld.com/secure-uploads/BP-Joinder-Letters/SunTrust-11.10.14.pdf" TargetMode="Externa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pageSetUpPr fitToPage="1"/>
  </sheetPr>
  <dimension ref="A1:C2663"/>
  <sheetViews>
    <sheetView tabSelected="1" zoomScale="110" zoomScaleNormal="110" workbookViewId="0">
      <pane ySplit="5" topLeftCell="A2649" activePane="bottomLeft" state="frozen"/>
      <selection pane="bottomLeft" activeCell="H4" sqref="H4"/>
    </sheetView>
  </sheetViews>
  <sheetFormatPr defaultRowHeight="15" x14ac:dyDescent="0.25"/>
  <cols>
    <col min="1" max="1" width="57.5703125" customWidth="1"/>
    <col min="2" max="2" width="80.140625" style="1" customWidth="1"/>
    <col min="3" max="3" width="36.85546875" customWidth="1"/>
  </cols>
  <sheetData>
    <row r="1" spans="1:3" ht="27.6" customHeight="1" x14ac:dyDescent="0.25">
      <c r="A1" s="2"/>
      <c r="B1" s="3"/>
      <c r="C1" s="35"/>
    </row>
    <row r="2" spans="1:3" ht="27.6" customHeight="1" x14ac:dyDescent="0.25">
      <c r="A2" s="4"/>
      <c r="B2" s="36"/>
      <c r="C2" s="37"/>
    </row>
    <row r="3" spans="1:3" ht="27.6" customHeight="1" x14ac:dyDescent="0.25">
      <c r="A3" s="4"/>
      <c r="B3" s="36"/>
      <c r="C3" s="37"/>
    </row>
    <row r="4" spans="1:3" ht="27.6" customHeight="1" x14ac:dyDescent="0.25">
      <c r="A4" s="5"/>
      <c r="B4" s="6"/>
      <c r="C4" s="38"/>
    </row>
    <row r="5" spans="1:3" ht="15.75" x14ac:dyDescent="0.25">
      <c r="A5" s="7" t="s">
        <v>0</v>
      </c>
      <c r="B5" s="7" t="s">
        <v>1</v>
      </c>
      <c r="C5" s="7" t="s">
        <v>2</v>
      </c>
    </row>
    <row r="6" spans="1:3" ht="63" x14ac:dyDescent="0.25">
      <c r="A6" s="8" t="s">
        <v>2792</v>
      </c>
      <c r="B6" s="14" t="s">
        <v>2793</v>
      </c>
      <c r="C6" s="39"/>
    </row>
    <row r="7" spans="1:3" ht="15.75" x14ac:dyDescent="0.25">
      <c r="A7" s="8" t="s">
        <v>2635</v>
      </c>
      <c r="B7" s="9">
        <v>43803</v>
      </c>
      <c r="C7" s="39"/>
    </row>
    <row r="8" spans="1:3" ht="15.75" x14ac:dyDescent="0.25">
      <c r="A8" s="8" t="s">
        <v>2783</v>
      </c>
      <c r="B8" s="10">
        <v>44323</v>
      </c>
      <c r="C8" s="39"/>
    </row>
    <row r="9" spans="1:3" ht="15.75" x14ac:dyDescent="0.25">
      <c r="A9" s="11" t="s">
        <v>964</v>
      </c>
      <c r="B9" s="9">
        <v>40913</v>
      </c>
      <c r="C9" s="40"/>
    </row>
    <row r="10" spans="1:3" ht="15.75" x14ac:dyDescent="0.25">
      <c r="A10" s="8" t="s">
        <v>2054</v>
      </c>
      <c r="B10" s="9">
        <v>42803</v>
      </c>
      <c r="C10" s="39"/>
    </row>
    <row r="11" spans="1:3" ht="31.5" x14ac:dyDescent="0.25">
      <c r="A11" s="8" t="s">
        <v>2069</v>
      </c>
      <c r="B11" s="9" t="s">
        <v>2070</v>
      </c>
      <c r="C11" s="39"/>
    </row>
    <row r="12" spans="1:3" ht="15.75" x14ac:dyDescent="0.25">
      <c r="A12" s="11" t="s">
        <v>1374</v>
      </c>
      <c r="B12" s="9">
        <v>41729</v>
      </c>
      <c r="C12" s="40"/>
    </row>
    <row r="13" spans="1:3" ht="15.75" x14ac:dyDescent="0.25">
      <c r="A13" s="8" t="s">
        <v>2773</v>
      </c>
      <c r="B13" s="10">
        <v>44294</v>
      </c>
      <c r="C13" s="39"/>
    </row>
    <row r="14" spans="1:3" ht="31.5" x14ac:dyDescent="0.25">
      <c r="A14" s="8" t="s">
        <v>2367</v>
      </c>
      <c r="B14" s="9">
        <v>43257</v>
      </c>
      <c r="C14" s="39"/>
    </row>
    <row r="15" spans="1:3" ht="15.75" x14ac:dyDescent="0.25">
      <c r="A15" s="12" t="s">
        <v>3175</v>
      </c>
      <c r="B15" s="10">
        <v>45330</v>
      </c>
      <c r="C15" s="39"/>
    </row>
    <row r="16" spans="1:3" ht="15.75" x14ac:dyDescent="0.25">
      <c r="A16" s="11" t="s">
        <v>1315</v>
      </c>
      <c r="B16" s="9">
        <v>41642</v>
      </c>
      <c r="C16" s="40"/>
    </row>
    <row r="17" spans="1:3" ht="15.75" x14ac:dyDescent="0.25">
      <c r="A17" s="8" t="s">
        <v>3136</v>
      </c>
      <c r="B17" s="10">
        <v>45169</v>
      </c>
      <c r="C17" s="39"/>
    </row>
    <row r="18" spans="1:3" ht="15.75" x14ac:dyDescent="0.25">
      <c r="A18" s="8" t="s">
        <v>2701</v>
      </c>
      <c r="B18" s="10">
        <v>44063</v>
      </c>
      <c r="C18" s="39"/>
    </row>
    <row r="19" spans="1:3" ht="15.75" x14ac:dyDescent="0.25">
      <c r="A19" s="8" t="s">
        <v>3117</v>
      </c>
      <c r="B19" s="10">
        <v>45106</v>
      </c>
      <c r="C19" s="39"/>
    </row>
    <row r="20" spans="1:3" ht="47.25" x14ac:dyDescent="0.25">
      <c r="A20" s="8" t="s">
        <v>2423</v>
      </c>
      <c r="B20" s="9" t="s">
        <v>2424</v>
      </c>
      <c r="C20" s="39"/>
    </row>
    <row r="21" spans="1:3" ht="15.75" x14ac:dyDescent="0.25">
      <c r="A21" s="8" t="s">
        <v>2147</v>
      </c>
      <c r="B21" s="9">
        <v>42913</v>
      </c>
      <c r="C21" s="39"/>
    </row>
    <row r="22" spans="1:3" ht="15.75" x14ac:dyDescent="0.25">
      <c r="A22" s="16" t="s">
        <v>3335</v>
      </c>
      <c r="B22" s="17" t="s">
        <v>3336</v>
      </c>
      <c r="C22" s="45"/>
    </row>
    <row r="23" spans="1:3" ht="15.75" x14ac:dyDescent="0.25">
      <c r="A23" s="11" t="s">
        <v>823</v>
      </c>
      <c r="B23" s="9">
        <v>40617</v>
      </c>
      <c r="C23" s="40"/>
    </row>
    <row r="24" spans="1:3" ht="31.5" x14ac:dyDescent="0.25">
      <c r="A24" s="11" t="s">
        <v>1905</v>
      </c>
      <c r="B24" s="9" t="s">
        <v>1906</v>
      </c>
      <c r="C24" s="40"/>
    </row>
    <row r="25" spans="1:3" ht="31.5" x14ac:dyDescent="0.25">
      <c r="A25" s="11" t="s">
        <v>1478</v>
      </c>
      <c r="B25" s="9">
        <v>41899</v>
      </c>
      <c r="C25" s="40"/>
    </row>
    <row r="26" spans="1:3" ht="15.75" x14ac:dyDescent="0.25">
      <c r="A26" s="8" t="s">
        <v>2320</v>
      </c>
      <c r="B26" s="9">
        <v>43164</v>
      </c>
      <c r="C26" s="39"/>
    </row>
    <row r="27" spans="1:3" ht="15.75" x14ac:dyDescent="0.25">
      <c r="A27" s="8" t="s">
        <v>3182</v>
      </c>
      <c r="B27" s="10">
        <v>45344</v>
      </c>
      <c r="C27" s="39"/>
    </row>
    <row r="28" spans="1:3" ht="15.75" x14ac:dyDescent="0.25">
      <c r="A28" s="11" t="s">
        <v>40</v>
      </c>
      <c r="B28" s="9">
        <v>39142</v>
      </c>
      <c r="C28" s="40"/>
    </row>
    <row r="29" spans="1:3" ht="15.75" x14ac:dyDescent="0.25">
      <c r="A29" s="11" t="s">
        <v>1736</v>
      </c>
      <c r="B29" s="9">
        <v>42349</v>
      </c>
      <c r="C29" s="40"/>
    </row>
    <row r="30" spans="1:3" ht="15.75" x14ac:dyDescent="0.25">
      <c r="A30" s="16" t="s">
        <v>3298</v>
      </c>
      <c r="B30" s="17">
        <v>45874</v>
      </c>
      <c r="C30" s="41"/>
    </row>
    <row r="31" spans="1:3" ht="63" x14ac:dyDescent="0.25">
      <c r="A31" s="13" t="s">
        <v>2297</v>
      </c>
      <c r="B31" s="9" t="s">
        <v>2298</v>
      </c>
      <c r="C31" s="39"/>
    </row>
    <row r="32" spans="1:3" ht="15.75" x14ac:dyDescent="0.25">
      <c r="A32" s="8" t="s">
        <v>2009</v>
      </c>
      <c r="B32" s="9">
        <v>42754</v>
      </c>
      <c r="C32" s="39"/>
    </row>
    <row r="33" spans="1:3" ht="15.75" x14ac:dyDescent="0.25">
      <c r="A33" s="11" t="s">
        <v>2551</v>
      </c>
      <c r="B33" s="9">
        <v>43622</v>
      </c>
      <c r="C33" s="39"/>
    </row>
    <row r="34" spans="1:3" ht="15.75" x14ac:dyDescent="0.25">
      <c r="A34" s="11" t="s">
        <v>870</v>
      </c>
      <c r="B34" s="9">
        <v>40709</v>
      </c>
      <c r="C34" s="40"/>
    </row>
    <row r="35" spans="1:3" ht="15.75" x14ac:dyDescent="0.25">
      <c r="A35" s="11" t="s">
        <v>1901</v>
      </c>
      <c r="B35" s="9">
        <v>42613</v>
      </c>
      <c r="C35" s="40"/>
    </row>
    <row r="36" spans="1:3" ht="15.75" x14ac:dyDescent="0.25">
      <c r="A36" s="11" t="s">
        <v>1159</v>
      </c>
      <c r="B36" s="9">
        <v>41255</v>
      </c>
      <c r="C36" s="40"/>
    </row>
    <row r="37" spans="1:3" ht="15.75" x14ac:dyDescent="0.25">
      <c r="A37" s="16" t="s">
        <v>3307</v>
      </c>
      <c r="B37" s="17">
        <v>45937</v>
      </c>
      <c r="C37" s="41"/>
    </row>
    <row r="38" spans="1:3" ht="15.75" x14ac:dyDescent="0.25">
      <c r="A38" s="11" t="s">
        <v>611</v>
      </c>
      <c r="B38" s="9">
        <v>40291</v>
      </c>
      <c r="C38" s="40"/>
    </row>
    <row r="39" spans="1:3" ht="15.75" x14ac:dyDescent="0.25">
      <c r="A39" s="16" t="s">
        <v>3381</v>
      </c>
      <c r="B39" s="26">
        <v>46237</v>
      </c>
      <c r="C39" s="41"/>
    </row>
    <row r="40" spans="1:3" ht="15.75" x14ac:dyDescent="0.25">
      <c r="A40" s="8" t="s">
        <v>3079</v>
      </c>
      <c r="B40" s="10">
        <v>45023</v>
      </c>
      <c r="C40" s="39"/>
    </row>
    <row r="41" spans="1:3" ht="15.75" x14ac:dyDescent="0.25">
      <c r="A41" s="11" t="s">
        <v>1378</v>
      </c>
      <c r="B41" s="9">
        <v>41733</v>
      </c>
      <c r="C41" s="40"/>
    </row>
    <row r="42" spans="1:3" ht="47.25" x14ac:dyDescent="0.25">
      <c r="A42" s="11" t="s">
        <v>202</v>
      </c>
      <c r="B42" s="9" t="s">
        <v>203</v>
      </c>
      <c r="C42" s="40"/>
    </row>
    <row r="43" spans="1:3" ht="31.5" x14ac:dyDescent="0.25">
      <c r="A43" s="11" t="s">
        <v>1785</v>
      </c>
      <c r="B43" s="9" t="s">
        <v>1786</v>
      </c>
      <c r="C43" s="40"/>
    </row>
    <row r="44" spans="1:3" ht="63" x14ac:dyDescent="0.25">
      <c r="A44" s="11" t="s">
        <v>910</v>
      </c>
      <c r="B44" s="9" t="s">
        <v>911</v>
      </c>
      <c r="C44" s="40"/>
    </row>
    <row r="45" spans="1:3" ht="31.5" x14ac:dyDescent="0.25">
      <c r="A45" s="11" t="s">
        <v>1621</v>
      </c>
      <c r="B45" s="9" t="s">
        <v>1622</v>
      </c>
      <c r="C45" s="40"/>
    </row>
    <row r="46" spans="1:3" ht="47.25" x14ac:dyDescent="0.25">
      <c r="A46" s="8" t="s">
        <v>3171</v>
      </c>
      <c r="B46" s="14" t="s">
        <v>3172</v>
      </c>
      <c r="C46" s="39"/>
    </row>
    <row r="47" spans="1:3" ht="31.5" x14ac:dyDescent="0.25">
      <c r="A47" s="11" t="s">
        <v>1258</v>
      </c>
      <c r="B47" s="9" t="s">
        <v>1259</v>
      </c>
      <c r="C47" s="40"/>
    </row>
    <row r="48" spans="1:3" ht="15.75" x14ac:dyDescent="0.25">
      <c r="A48" s="11" t="s">
        <v>751</v>
      </c>
      <c r="B48" s="9">
        <v>40479</v>
      </c>
      <c r="C48" s="40"/>
    </row>
    <row r="49" spans="1:3" ht="15.75" x14ac:dyDescent="0.25">
      <c r="A49" s="11" t="s">
        <v>1204</v>
      </c>
      <c r="B49" s="9">
        <v>41383</v>
      </c>
      <c r="C49" s="40"/>
    </row>
    <row r="50" spans="1:3" ht="15.75" x14ac:dyDescent="0.25">
      <c r="A50" s="8" t="s">
        <v>2814</v>
      </c>
      <c r="B50" s="10">
        <v>44399</v>
      </c>
      <c r="C50" s="39"/>
    </row>
    <row r="51" spans="1:3" ht="47.25" x14ac:dyDescent="0.25">
      <c r="A51" s="8" t="s">
        <v>2525</v>
      </c>
      <c r="B51" s="9" t="s">
        <v>2526</v>
      </c>
      <c r="C51" s="39"/>
    </row>
    <row r="52" spans="1:3" ht="15.75" x14ac:dyDescent="0.25">
      <c r="A52" s="11" t="s">
        <v>531</v>
      </c>
      <c r="B52" s="9">
        <v>40168</v>
      </c>
      <c r="C52" s="40"/>
    </row>
    <row r="53" spans="1:3" ht="15.75" x14ac:dyDescent="0.25">
      <c r="A53" s="11" t="s">
        <v>864</v>
      </c>
      <c r="B53" s="9">
        <v>40701</v>
      </c>
      <c r="C53" s="40"/>
    </row>
    <row r="54" spans="1:3" ht="31.5" x14ac:dyDescent="0.25">
      <c r="A54" s="11" t="s">
        <v>1462</v>
      </c>
      <c r="B54" s="9">
        <v>41877</v>
      </c>
      <c r="C54" s="40"/>
    </row>
    <row r="55" spans="1:3" ht="15.75" x14ac:dyDescent="0.25">
      <c r="A55" s="11" t="s">
        <v>1612</v>
      </c>
      <c r="B55" s="9">
        <v>42138</v>
      </c>
      <c r="C55" s="40"/>
    </row>
    <row r="56" spans="1:3" ht="15.75" x14ac:dyDescent="0.25">
      <c r="A56" s="11" t="s">
        <v>1932</v>
      </c>
      <c r="B56" s="9">
        <v>42660</v>
      </c>
      <c r="C56" s="40"/>
    </row>
    <row r="57" spans="1:3" ht="15.75" x14ac:dyDescent="0.25">
      <c r="A57" s="8" t="s">
        <v>2105</v>
      </c>
      <c r="B57" s="9">
        <v>42861</v>
      </c>
      <c r="C57" s="39"/>
    </row>
    <row r="58" spans="1:3" ht="15.75" x14ac:dyDescent="0.25">
      <c r="A58" s="11" t="s">
        <v>195</v>
      </c>
      <c r="B58" s="9">
        <v>39836</v>
      </c>
      <c r="C58" s="40"/>
    </row>
    <row r="59" spans="1:3" ht="47.25" x14ac:dyDescent="0.25">
      <c r="A59" s="8" t="s">
        <v>2705</v>
      </c>
      <c r="B59" s="14" t="s">
        <v>2706</v>
      </c>
      <c r="C59" s="39"/>
    </row>
    <row r="60" spans="1:3" ht="15.75" x14ac:dyDescent="0.25">
      <c r="A60" s="8" t="s">
        <v>3152</v>
      </c>
      <c r="B60" s="10">
        <v>45243</v>
      </c>
      <c r="C60" s="39"/>
    </row>
    <row r="61" spans="1:3" ht="47.25" x14ac:dyDescent="0.25">
      <c r="A61" s="8" t="s">
        <v>1964</v>
      </c>
      <c r="B61" s="9" t="s">
        <v>1965</v>
      </c>
      <c r="C61" s="39"/>
    </row>
    <row r="62" spans="1:3" ht="15.75" x14ac:dyDescent="0.25">
      <c r="A62" s="11" t="s">
        <v>651</v>
      </c>
      <c r="B62" s="9">
        <v>40345</v>
      </c>
      <c r="C62" s="40"/>
    </row>
    <row r="63" spans="1:3" ht="15.75" x14ac:dyDescent="0.25">
      <c r="A63" s="11" t="s">
        <v>574</v>
      </c>
      <c r="B63" s="9" t="s">
        <v>575</v>
      </c>
      <c r="C63" s="40"/>
    </row>
    <row r="64" spans="1:3" ht="15.75" x14ac:dyDescent="0.25">
      <c r="A64" s="8" t="s">
        <v>2755</v>
      </c>
      <c r="B64" s="10">
        <v>44251</v>
      </c>
      <c r="C64" s="39"/>
    </row>
    <row r="65" spans="1:3" ht="47.25" x14ac:dyDescent="0.25">
      <c r="A65" s="11" t="s">
        <v>1772</v>
      </c>
      <c r="B65" s="9" t="s">
        <v>1773</v>
      </c>
      <c r="C65" s="40"/>
    </row>
    <row r="66" spans="1:3" ht="15.75" x14ac:dyDescent="0.25">
      <c r="A66" s="8" t="s">
        <v>3021</v>
      </c>
      <c r="B66" s="15" t="s">
        <v>3022</v>
      </c>
      <c r="C66" s="39"/>
    </row>
    <row r="67" spans="1:3" ht="15.75" x14ac:dyDescent="0.25">
      <c r="A67" s="8" t="s">
        <v>2150</v>
      </c>
      <c r="B67" s="9">
        <v>42926</v>
      </c>
      <c r="C67" s="39"/>
    </row>
    <row r="68" spans="1:3" ht="15.75" x14ac:dyDescent="0.25">
      <c r="A68" s="11" t="s">
        <v>295</v>
      </c>
      <c r="B68" s="9">
        <v>39910</v>
      </c>
      <c r="C68" s="40"/>
    </row>
    <row r="69" spans="1:3" ht="15.75" x14ac:dyDescent="0.25">
      <c r="A69" s="11" t="s">
        <v>244</v>
      </c>
      <c r="B69" s="9" t="s">
        <v>245</v>
      </c>
      <c r="C69" s="40"/>
    </row>
    <row r="70" spans="1:3" ht="31.5" x14ac:dyDescent="0.25">
      <c r="A70" s="11" t="s">
        <v>1215</v>
      </c>
      <c r="B70" s="9">
        <v>41417</v>
      </c>
      <c r="C70" s="40"/>
    </row>
    <row r="71" spans="1:3" ht="15.75" x14ac:dyDescent="0.25">
      <c r="A71" s="11" t="s">
        <v>554</v>
      </c>
      <c r="B71" s="9">
        <v>40213</v>
      </c>
      <c r="C71" s="40"/>
    </row>
    <row r="72" spans="1:3" ht="15.75" x14ac:dyDescent="0.25">
      <c r="A72" s="11" t="s">
        <v>1702</v>
      </c>
      <c r="B72" s="9">
        <v>42303</v>
      </c>
      <c r="C72" s="40"/>
    </row>
    <row r="73" spans="1:3" ht="15.75" x14ac:dyDescent="0.25">
      <c r="A73" s="11" t="s">
        <v>1665</v>
      </c>
      <c r="B73" s="9">
        <v>42233</v>
      </c>
      <c r="C73" s="40"/>
    </row>
    <row r="74" spans="1:3" ht="15.75" x14ac:dyDescent="0.25">
      <c r="A74" s="8" t="s">
        <v>2888</v>
      </c>
      <c r="B74" s="15" t="s">
        <v>2889</v>
      </c>
      <c r="C74" s="39"/>
    </row>
    <row r="75" spans="1:3" ht="15.75" x14ac:dyDescent="0.25">
      <c r="A75" s="8" t="s">
        <v>2728</v>
      </c>
      <c r="B75" s="10">
        <v>44154</v>
      </c>
      <c r="C75" s="39"/>
    </row>
    <row r="76" spans="1:3" ht="15.75" x14ac:dyDescent="0.25">
      <c r="A76" s="8" t="s">
        <v>2332</v>
      </c>
      <c r="B76" s="9">
        <v>43194</v>
      </c>
      <c r="C76" s="39"/>
    </row>
    <row r="77" spans="1:3" ht="15.75" x14ac:dyDescent="0.25">
      <c r="A77" s="8" t="s">
        <v>3197</v>
      </c>
      <c r="B77" s="10">
        <v>45422</v>
      </c>
      <c r="C77" s="39"/>
    </row>
    <row r="78" spans="1:3" ht="15.75" x14ac:dyDescent="0.25">
      <c r="A78" s="8" t="s">
        <v>2393</v>
      </c>
      <c r="B78" s="9">
        <v>43306</v>
      </c>
      <c r="C78" s="39"/>
    </row>
    <row r="79" spans="1:3" ht="15.75" x14ac:dyDescent="0.25">
      <c r="A79" s="8" t="s">
        <v>2737</v>
      </c>
      <c r="B79" s="10">
        <v>44189</v>
      </c>
      <c r="C79" s="39"/>
    </row>
    <row r="80" spans="1:3" ht="15.75" x14ac:dyDescent="0.25">
      <c r="A80" s="8" t="s">
        <v>2527</v>
      </c>
      <c r="B80" s="9">
        <v>43584</v>
      </c>
      <c r="C80" s="39"/>
    </row>
    <row r="81" spans="1:3" ht="15.75" x14ac:dyDescent="0.25">
      <c r="A81" s="16" t="s">
        <v>3230</v>
      </c>
      <c r="B81" s="17">
        <v>45526</v>
      </c>
      <c r="C81" s="41"/>
    </row>
    <row r="82" spans="1:3" ht="15.75" x14ac:dyDescent="0.25">
      <c r="A82" s="11" t="s">
        <v>814</v>
      </c>
      <c r="B82" s="9">
        <v>40602</v>
      </c>
      <c r="C82" s="40"/>
    </row>
    <row r="83" spans="1:3" ht="15.75" x14ac:dyDescent="0.25">
      <c r="A83" s="11" t="s">
        <v>97</v>
      </c>
      <c r="B83" s="9">
        <v>39625</v>
      </c>
      <c r="C83" s="40"/>
    </row>
    <row r="84" spans="1:3" ht="15.75" x14ac:dyDescent="0.25">
      <c r="A84" s="8" t="s">
        <v>2619</v>
      </c>
      <c r="B84" s="9">
        <v>43762</v>
      </c>
      <c r="C84" s="39"/>
    </row>
    <row r="85" spans="1:3" ht="63" x14ac:dyDescent="0.25">
      <c r="A85" s="11" t="s">
        <v>1450</v>
      </c>
      <c r="B85" s="9" t="s">
        <v>1451</v>
      </c>
      <c r="C85" s="40"/>
    </row>
    <row r="86" spans="1:3" ht="15.75" x14ac:dyDescent="0.25">
      <c r="A86" s="11" t="s">
        <v>469</v>
      </c>
      <c r="B86" s="9">
        <v>40081</v>
      </c>
      <c r="C86" s="40"/>
    </row>
    <row r="87" spans="1:3" ht="15.75" x14ac:dyDescent="0.25">
      <c r="A87" s="11" t="s">
        <v>1142</v>
      </c>
      <c r="B87" s="9">
        <v>41214</v>
      </c>
      <c r="C87" s="40"/>
    </row>
    <row r="88" spans="1:3" ht="15.75" x14ac:dyDescent="0.25">
      <c r="A88" s="11" t="s">
        <v>725</v>
      </c>
      <c r="B88" s="9">
        <v>40451</v>
      </c>
      <c r="C88" s="40"/>
    </row>
    <row r="89" spans="1:3" ht="31.5" x14ac:dyDescent="0.25">
      <c r="A89" s="11" t="s">
        <v>1871</v>
      </c>
      <c r="B89" s="9" t="s">
        <v>1872</v>
      </c>
      <c r="C89" s="40"/>
    </row>
    <row r="90" spans="1:3" ht="15.75" x14ac:dyDescent="0.25">
      <c r="A90" s="8" t="s">
        <v>2656</v>
      </c>
      <c r="B90" s="9">
        <v>43895</v>
      </c>
      <c r="C90" s="39"/>
    </row>
    <row r="91" spans="1:3" ht="15.75" x14ac:dyDescent="0.25">
      <c r="A91" s="8" t="s">
        <v>2413</v>
      </c>
      <c r="B91" s="9">
        <v>43341</v>
      </c>
      <c r="C91" s="39"/>
    </row>
    <row r="92" spans="1:3" ht="15.75" x14ac:dyDescent="0.25">
      <c r="A92" s="11" t="s">
        <v>858</v>
      </c>
      <c r="B92" s="9">
        <v>40690</v>
      </c>
      <c r="C92" s="40"/>
    </row>
    <row r="93" spans="1:3" ht="47.25" x14ac:dyDescent="0.25">
      <c r="A93" s="11" t="s">
        <v>1434</v>
      </c>
      <c r="B93" s="9" t="s">
        <v>1435</v>
      </c>
      <c r="C93" s="40"/>
    </row>
    <row r="94" spans="1:3" ht="15.75" x14ac:dyDescent="0.25">
      <c r="A94" s="11" t="s">
        <v>346</v>
      </c>
      <c r="B94" s="9">
        <v>39955</v>
      </c>
      <c r="C94" s="40"/>
    </row>
    <row r="95" spans="1:3" ht="31.5" x14ac:dyDescent="0.25">
      <c r="A95" s="11" t="s">
        <v>1481</v>
      </c>
      <c r="B95" s="9" t="s">
        <v>1482</v>
      </c>
      <c r="C95" s="40"/>
    </row>
    <row r="96" spans="1:3" ht="15.75" x14ac:dyDescent="0.25">
      <c r="A96" s="11" t="s">
        <v>1046</v>
      </c>
      <c r="B96" s="9">
        <v>41067</v>
      </c>
      <c r="C96" s="40"/>
    </row>
    <row r="97" spans="1:3" ht="15.75" x14ac:dyDescent="0.25">
      <c r="A97" s="11" t="s">
        <v>883</v>
      </c>
      <c r="B97" s="9">
        <v>40745</v>
      </c>
      <c r="C97" s="40"/>
    </row>
    <row r="98" spans="1:3" ht="15.75" x14ac:dyDescent="0.25">
      <c r="A98" s="11" t="s">
        <v>901</v>
      </c>
      <c r="B98" s="9">
        <v>40794</v>
      </c>
      <c r="C98" s="40"/>
    </row>
    <row r="99" spans="1:3" ht="15.75" x14ac:dyDescent="0.25">
      <c r="A99" s="8" t="s">
        <v>2918</v>
      </c>
      <c r="B99" s="15" t="s">
        <v>2919</v>
      </c>
      <c r="C99" s="39"/>
    </row>
    <row r="100" spans="1:3" ht="15.75" x14ac:dyDescent="0.25">
      <c r="A100" s="11" t="s">
        <v>240</v>
      </c>
      <c r="B100" s="9">
        <v>39875</v>
      </c>
      <c r="C100" s="40"/>
    </row>
    <row r="101" spans="1:3" ht="31.5" x14ac:dyDescent="0.25">
      <c r="A101" s="11" t="s">
        <v>929</v>
      </c>
      <c r="B101" s="9">
        <v>40842</v>
      </c>
      <c r="C101" s="40"/>
    </row>
    <row r="102" spans="1:3" ht="15.75" x14ac:dyDescent="0.25">
      <c r="A102" s="16" t="s">
        <v>3250</v>
      </c>
      <c r="B102" s="17">
        <v>45665</v>
      </c>
      <c r="C102" s="41"/>
    </row>
    <row r="103" spans="1:3" ht="31.5" x14ac:dyDescent="0.25">
      <c r="A103" s="8" t="s">
        <v>3194</v>
      </c>
      <c r="B103" s="18" t="s">
        <v>3195</v>
      </c>
      <c r="C103" s="39"/>
    </row>
    <row r="104" spans="1:3" ht="47.25" x14ac:dyDescent="0.25">
      <c r="A104" s="8" t="s">
        <v>2276</v>
      </c>
      <c r="B104" s="9" t="s">
        <v>2277</v>
      </c>
      <c r="C104" s="39"/>
    </row>
    <row r="105" spans="1:3" ht="47.25" x14ac:dyDescent="0.25">
      <c r="A105" s="11" t="s">
        <v>786</v>
      </c>
      <c r="B105" s="9" t="s">
        <v>787</v>
      </c>
      <c r="C105" s="40"/>
    </row>
    <row r="106" spans="1:3" ht="63" x14ac:dyDescent="0.25">
      <c r="A106" s="11" t="s">
        <v>1874</v>
      </c>
      <c r="B106" s="9" t="s">
        <v>1875</v>
      </c>
      <c r="C106" s="40"/>
    </row>
    <row r="107" spans="1:3" ht="31.5" x14ac:dyDescent="0.25">
      <c r="A107" s="16" t="s">
        <v>3360</v>
      </c>
      <c r="B107" s="26" t="s">
        <v>3358</v>
      </c>
      <c r="C107" s="41"/>
    </row>
    <row r="108" spans="1:3" ht="15.75" x14ac:dyDescent="0.25">
      <c r="A108" s="16" t="s">
        <v>3353</v>
      </c>
      <c r="B108" s="26">
        <v>46148</v>
      </c>
      <c r="C108" s="41"/>
    </row>
    <row r="109" spans="1:3" ht="15.75" x14ac:dyDescent="0.25">
      <c r="A109" s="8" t="s">
        <v>2113</v>
      </c>
      <c r="B109" s="9">
        <v>42873</v>
      </c>
      <c r="C109" s="39"/>
    </row>
    <row r="110" spans="1:3" ht="15.75" x14ac:dyDescent="0.25">
      <c r="A110" s="8" t="s">
        <v>2363</v>
      </c>
      <c r="B110" s="9">
        <v>43244</v>
      </c>
      <c r="C110" s="39"/>
    </row>
    <row r="111" spans="1:3" ht="15.75" x14ac:dyDescent="0.25">
      <c r="A111" s="11" t="s">
        <v>1154</v>
      </c>
      <c r="B111" s="9">
        <v>41234</v>
      </c>
      <c r="C111" s="40"/>
    </row>
    <row r="112" spans="1:3" ht="15.75" x14ac:dyDescent="0.25">
      <c r="A112" s="11" t="s">
        <v>1798</v>
      </c>
      <c r="B112" s="9">
        <v>42465</v>
      </c>
      <c r="C112" s="40"/>
    </row>
    <row r="113" spans="1:3" ht="15.75" x14ac:dyDescent="0.25">
      <c r="A113" s="11" t="s">
        <v>1754</v>
      </c>
      <c r="B113" s="9">
        <v>42389</v>
      </c>
      <c r="C113" s="40"/>
    </row>
    <row r="114" spans="1:3" ht="15.75" x14ac:dyDescent="0.25">
      <c r="A114" s="11" t="s">
        <v>1878</v>
      </c>
      <c r="B114" s="9">
        <v>42572</v>
      </c>
      <c r="C114" s="40"/>
    </row>
    <row r="115" spans="1:3" ht="15.75" x14ac:dyDescent="0.25">
      <c r="A115" s="11" t="s">
        <v>1016</v>
      </c>
      <c r="B115" s="9">
        <v>40977</v>
      </c>
      <c r="C115" s="40"/>
    </row>
    <row r="116" spans="1:3" ht="31.5" x14ac:dyDescent="0.25">
      <c r="A116" s="11" t="s">
        <v>333</v>
      </c>
      <c r="B116" s="9" t="s">
        <v>334</v>
      </c>
      <c r="C116" s="40"/>
    </row>
    <row r="117" spans="1:3" ht="15.75" x14ac:dyDescent="0.25">
      <c r="A117" s="11" t="s">
        <v>271</v>
      </c>
      <c r="B117" s="9">
        <v>39889</v>
      </c>
      <c r="C117" s="40"/>
    </row>
    <row r="118" spans="1:3" ht="15.75" x14ac:dyDescent="0.25">
      <c r="A118" s="8" t="s">
        <v>2634</v>
      </c>
      <c r="B118" s="9">
        <v>43802</v>
      </c>
      <c r="C118" s="39"/>
    </row>
    <row r="119" spans="1:3" ht="15.75" x14ac:dyDescent="0.25">
      <c r="A119" s="8" t="s">
        <v>2497</v>
      </c>
      <c r="B119" s="9">
        <v>43509</v>
      </c>
      <c r="C119" s="39"/>
    </row>
    <row r="120" spans="1:3" ht="15.75" x14ac:dyDescent="0.25">
      <c r="A120" s="8" t="s">
        <v>3191</v>
      </c>
      <c r="B120" s="19" t="s">
        <v>3192</v>
      </c>
      <c r="C120" s="39"/>
    </row>
    <row r="121" spans="1:3" ht="15.75" x14ac:dyDescent="0.25">
      <c r="A121" s="11" t="s">
        <v>276</v>
      </c>
      <c r="B121" s="9">
        <v>39897</v>
      </c>
      <c r="C121" s="40"/>
    </row>
    <row r="122" spans="1:3" ht="63" x14ac:dyDescent="0.25">
      <c r="A122" s="11" t="s">
        <v>380</v>
      </c>
      <c r="B122" s="9" t="s">
        <v>381</v>
      </c>
      <c r="C122" s="42">
        <v>39975</v>
      </c>
    </row>
    <row r="123" spans="1:3" ht="63" x14ac:dyDescent="0.25">
      <c r="A123" s="11" t="s">
        <v>380</v>
      </c>
      <c r="B123" s="9" t="s">
        <v>381</v>
      </c>
      <c r="C123" s="42">
        <v>41542</v>
      </c>
    </row>
    <row r="124" spans="1:3" ht="63" x14ac:dyDescent="0.25">
      <c r="A124" s="11" t="s">
        <v>380</v>
      </c>
      <c r="B124" s="9" t="s">
        <v>381</v>
      </c>
      <c r="C124" s="42">
        <v>43355</v>
      </c>
    </row>
    <row r="125" spans="1:3" ht="63" x14ac:dyDescent="0.25">
      <c r="A125" s="11" t="s">
        <v>380</v>
      </c>
      <c r="B125" s="9" t="s">
        <v>381</v>
      </c>
      <c r="C125" s="42">
        <v>44377</v>
      </c>
    </row>
    <row r="126" spans="1:3" ht="63" x14ac:dyDescent="0.25">
      <c r="A126" s="11" t="s">
        <v>380</v>
      </c>
      <c r="B126" s="9" t="s">
        <v>381</v>
      </c>
      <c r="C126" s="42">
        <v>44704</v>
      </c>
    </row>
    <row r="127" spans="1:3" ht="189" x14ac:dyDescent="0.25">
      <c r="A127" s="11" t="s">
        <v>382</v>
      </c>
      <c r="B127" s="9" t="s">
        <v>383</v>
      </c>
      <c r="C127" s="42">
        <v>39975</v>
      </c>
    </row>
    <row r="128" spans="1:3" ht="189" x14ac:dyDescent="0.25">
      <c r="A128" s="11" t="s">
        <v>382</v>
      </c>
      <c r="B128" s="9" t="s">
        <v>383</v>
      </c>
      <c r="C128" s="42">
        <v>41542</v>
      </c>
    </row>
    <row r="129" spans="1:3" ht="189" x14ac:dyDescent="0.25">
      <c r="A129" s="11" t="s">
        <v>382</v>
      </c>
      <c r="B129" s="9" t="s">
        <v>383</v>
      </c>
      <c r="C129" s="42">
        <v>43355</v>
      </c>
    </row>
    <row r="130" spans="1:3" ht="189" x14ac:dyDescent="0.25">
      <c r="A130" s="11" t="s">
        <v>382</v>
      </c>
      <c r="B130" s="9" t="s">
        <v>383</v>
      </c>
      <c r="C130" s="42">
        <v>44377</v>
      </c>
    </row>
    <row r="131" spans="1:3" ht="189" x14ac:dyDescent="0.25">
      <c r="A131" s="11" t="s">
        <v>382</v>
      </c>
      <c r="B131" s="9" t="s">
        <v>383</v>
      </c>
      <c r="C131" s="42">
        <v>44704</v>
      </c>
    </row>
    <row r="132" spans="1:3" ht="189" x14ac:dyDescent="0.25">
      <c r="A132" s="11" t="s">
        <v>382</v>
      </c>
      <c r="B132" s="9" t="s">
        <v>383</v>
      </c>
      <c r="C132" s="43">
        <v>46027</v>
      </c>
    </row>
    <row r="133" spans="1:3" ht="15.75" x14ac:dyDescent="0.25">
      <c r="A133" s="11" t="s">
        <v>1425</v>
      </c>
      <c r="B133" s="9">
        <v>41807</v>
      </c>
      <c r="C133" s="40"/>
    </row>
    <row r="134" spans="1:3" ht="31.5" x14ac:dyDescent="0.25">
      <c r="A134" s="11" t="s">
        <v>950</v>
      </c>
      <c r="B134" s="9" t="s">
        <v>951</v>
      </c>
      <c r="C134" s="40"/>
    </row>
    <row r="135" spans="1:3" ht="15.75" x14ac:dyDescent="0.25">
      <c r="A135" s="8" t="s">
        <v>3202</v>
      </c>
      <c r="B135" s="10">
        <v>45436</v>
      </c>
      <c r="C135" s="39"/>
    </row>
    <row r="136" spans="1:3" ht="15.75" x14ac:dyDescent="0.25">
      <c r="A136" s="11" t="s">
        <v>1402</v>
      </c>
      <c r="B136" s="9">
        <v>41768</v>
      </c>
      <c r="C136" s="40"/>
    </row>
    <row r="137" spans="1:3" ht="15.75" x14ac:dyDescent="0.25">
      <c r="A137" s="8" t="s">
        <v>2305</v>
      </c>
      <c r="B137" s="9">
        <v>43133</v>
      </c>
      <c r="C137" s="39"/>
    </row>
    <row r="138" spans="1:3" ht="15.75" x14ac:dyDescent="0.25">
      <c r="A138" s="8" t="s">
        <v>2756</v>
      </c>
      <c r="B138" s="10">
        <v>44252</v>
      </c>
      <c r="C138" s="39"/>
    </row>
    <row r="139" spans="1:3" ht="15.75" x14ac:dyDescent="0.25">
      <c r="A139" s="11" t="s">
        <v>769</v>
      </c>
      <c r="B139" s="9">
        <v>40528</v>
      </c>
      <c r="C139" s="40"/>
    </row>
    <row r="140" spans="1:3" ht="15.75" x14ac:dyDescent="0.25">
      <c r="A140" s="11" t="s">
        <v>639</v>
      </c>
      <c r="B140" s="9">
        <v>40319</v>
      </c>
      <c r="C140" s="40"/>
    </row>
    <row r="141" spans="1:3" ht="15.75" x14ac:dyDescent="0.25">
      <c r="A141" s="16" t="s">
        <v>3256</v>
      </c>
      <c r="B141" s="17">
        <v>45707</v>
      </c>
      <c r="C141" s="41"/>
    </row>
    <row r="142" spans="1:3" ht="47.25" x14ac:dyDescent="0.25">
      <c r="A142" s="11" t="s">
        <v>1432</v>
      </c>
      <c r="B142" s="9" t="s">
        <v>1433</v>
      </c>
      <c r="C142" s="40"/>
    </row>
    <row r="143" spans="1:3" ht="15.75" x14ac:dyDescent="0.25">
      <c r="A143" s="11" t="s">
        <v>167</v>
      </c>
      <c r="B143" s="9">
        <v>39777</v>
      </c>
      <c r="C143" s="40"/>
    </row>
    <row r="144" spans="1:3" ht="15.75" x14ac:dyDescent="0.25">
      <c r="A144" s="11" t="s">
        <v>472</v>
      </c>
      <c r="B144" s="9">
        <v>40081</v>
      </c>
      <c r="C144" s="40"/>
    </row>
    <row r="145" spans="1:3" ht="15.75" x14ac:dyDescent="0.25">
      <c r="A145" s="8" t="s">
        <v>2490</v>
      </c>
      <c r="B145" s="9">
        <v>43487</v>
      </c>
      <c r="C145" s="39"/>
    </row>
    <row r="146" spans="1:3" ht="15.75" x14ac:dyDescent="0.25">
      <c r="A146" s="11" t="s">
        <v>447</v>
      </c>
      <c r="B146" s="9">
        <v>40053</v>
      </c>
      <c r="C146" s="40"/>
    </row>
    <row r="147" spans="1:3" ht="15.75" x14ac:dyDescent="0.25">
      <c r="A147" s="11" t="s">
        <v>1857</v>
      </c>
      <c r="B147" s="9">
        <v>42540</v>
      </c>
      <c r="C147" s="40"/>
    </row>
    <row r="148" spans="1:3" ht="15.75" x14ac:dyDescent="0.25">
      <c r="A148" s="11" t="s">
        <v>226</v>
      </c>
      <c r="B148" s="9">
        <v>39856</v>
      </c>
      <c r="C148" s="40"/>
    </row>
    <row r="149" spans="1:3" ht="15.75" x14ac:dyDescent="0.25">
      <c r="A149" s="11" t="s">
        <v>1490</v>
      </c>
      <c r="B149" s="9">
        <v>41921</v>
      </c>
      <c r="C149" s="40"/>
    </row>
    <row r="150" spans="1:3" ht="15.75" x14ac:dyDescent="0.25">
      <c r="A150" s="8" t="s">
        <v>2791</v>
      </c>
      <c r="B150" s="10">
        <v>44331</v>
      </c>
      <c r="C150" s="39"/>
    </row>
    <row r="151" spans="1:3" ht="15.75" x14ac:dyDescent="0.25">
      <c r="A151" s="11" t="s">
        <v>882</v>
      </c>
      <c r="B151" s="9">
        <v>40745</v>
      </c>
      <c r="C151" s="40"/>
    </row>
    <row r="152" spans="1:3" ht="31.5" x14ac:dyDescent="0.25">
      <c r="A152" s="11" t="s">
        <v>1808</v>
      </c>
      <c r="B152" s="9" t="s">
        <v>1809</v>
      </c>
      <c r="C152" s="40"/>
    </row>
    <row r="153" spans="1:3" ht="15.75" x14ac:dyDescent="0.25">
      <c r="A153" s="11" t="s">
        <v>508</v>
      </c>
      <c r="B153" s="9">
        <v>40133</v>
      </c>
      <c r="C153" s="40"/>
    </row>
    <row r="154" spans="1:3" ht="15.75" x14ac:dyDescent="0.25">
      <c r="A154" s="11" t="s">
        <v>1051</v>
      </c>
      <c r="B154" s="9">
        <v>41073</v>
      </c>
      <c r="C154" s="40"/>
    </row>
    <row r="155" spans="1:3" ht="47.25" x14ac:dyDescent="0.25">
      <c r="A155" s="11" t="s">
        <v>480</v>
      </c>
      <c r="B155" s="19" t="s">
        <v>481</v>
      </c>
      <c r="C155" s="40"/>
    </row>
    <row r="156" spans="1:3" ht="78.75" x14ac:dyDescent="0.25">
      <c r="A156" s="11" t="s">
        <v>1178</v>
      </c>
      <c r="B156" s="9" t="s">
        <v>1179</v>
      </c>
      <c r="C156" s="40"/>
    </row>
    <row r="157" spans="1:3" ht="47.25" x14ac:dyDescent="0.25">
      <c r="A157" s="8" t="s">
        <v>2845</v>
      </c>
      <c r="B157" s="18" t="s">
        <v>2846</v>
      </c>
      <c r="C157" s="39"/>
    </row>
    <row r="158" spans="1:3" ht="15.75" x14ac:dyDescent="0.25">
      <c r="A158" s="16" t="s">
        <v>3326</v>
      </c>
      <c r="B158" s="17">
        <v>46028</v>
      </c>
      <c r="C158" s="49"/>
    </row>
    <row r="159" spans="1:3" ht="15.75" x14ac:dyDescent="0.25">
      <c r="A159" s="8" t="s">
        <v>2226</v>
      </c>
      <c r="B159" s="9">
        <v>43025</v>
      </c>
      <c r="C159" s="39"/>
    </row>
    <row r="160" spans="1:3" ht="15.75" x14ac:dyDescent="0.25">
      <c r="A160" s="11" t="s">
        <v>891</v>
      </c>
      <c r="B160" s="9">
        <v>40756</v>
      </c>
      <c r="C160" s="40"/>
    </row>
    <row r="161" spans="1:3" ht="31.5" x14ac:dyDescent="0.25">
      <c r="A161" s="8" t="s">
        <v>2092</v>
      </c>
      <c r="B161" s="9" t="s">
        <v>2093</v>
      </c>
      <c r="C161" s="39"/>
    </row>
    <row r="162" spans="1:3" ht="47.25" x14ac:dyDescent="0.25">
      <c r="A162" s="11" t="s">
        <v>1186</v>
      </c>
      <c r="B162" s="9" t="s">
        <v>1187</v>
      </c>
      <c r="C162" s="40"/>
    </row>
    <row r="163" spans="1:3" ht="15.75" x14ac:dyDescent="0.25">
      <c r="A163" s="11" t="s">
        <v>100</v>
      </c>
      <c r="B163" s="9">
        <v>39630</v>
      </c>
      <c r="C163" s="40"/>
    </row>
    <row r="164" spans="1:3" ht="15.75" x14ac:dyDescent="0.25">
      <c r="A164" s="11" t="s">
        <v>581</v>
      </c>
      <c r="B164" s="9">
        <v>40245</v>
      </c>
      <c r="C164" s="40"/>
    </row>
    <row r="165" spans="1:3" ht="15.75" x14ac:dyDescent="0.25">
      <c r="A165" s="11" t="s">
        <v>537</v>
      </c>
      <c r="B165" s="9">
        <v>40186</v>
      </c>
      <c r="C165" s="40"/>
    </row>
    <row r="166" spans="1:3" ht="31.5" x14ac:dyDescent="0.25">
      <c r="A166" s="13" t="s">
        <v>3209</v>
      </c>
      <c r="B166" s="14" t="s">
        <v>3210</v>
      </c>
      <c r="C166" s="39"/>
    </row>
    <row r="167" spans="1:3" ht="47.25" x14ac:dyDescent="0.25">
      <c r="A167" s="11" t="s">
        <v>1067</v>
      </c>
      <c r="B167" s="9" t="s">
        <v>1068</v>
      </c>
      <c r="C167" s="40"/>
    </row>
    <row r="168" spans="1:3" ht="15.75" x14ac:dyDescent="0.25">
      <c r="A168" s="16" t="s">
        <v>3249</v>
      </c>
      <c r="B168" s="17">
        <v>45659</v>
      </c>
      <c r="C168" s="41"/>
    </row>
    <row r="169" spans="1:3" ht="31.5" x14ac:dyDescent="0.25">
      <c r="A169" s="11" t="s">
        <v>1591</v>
      </c>
      <c r="B169" s="9" t="s">
        <v>1592</v>
      </c>
      <c r="C169" s="40"/>
    </row>
    <row r="170" spans="1:3" ht="31.5" x14ac:dyDescent="0.25">
      <c r="A170" s="8" t="s">
        <v>2019</v>
      </c>
      <c r="B170" s="9" t="s">
        <v>2020</v>
      </c>
      <c r="C170" s="39"/>
    </row>
    <row r="171" spans="1:3" ht="15.75" x14ac:dyDescent="0.25">
      <c r="A171" s="11" t="s">
        <v>833</v>
      </c>
      <c r="B171" s="9">
        <v>40638</v>
      </c>
      <c r="C171" s="40"/>
    </row>
    <row r="172" spans="1:3" ht="15.75" x14ac:dyDescent="0.25">
      <c r="A172" s="8" t="s">
        <v>2948</v>
      </c>
      <c r="B172" s="15" t="s">
        <v>2949</v>
      </c>
      <c r="C172" s="39"/>
    </row>
    <row r="173" spans="1:3" ht="15.75" x14ac:dyDescent="0.25">
      <c r="A173" s="11" t="s">
        <v>678</v>
      </c>
      <c r="B173" s="9">
        <v>40375</v>
      </c>
      <c r="C173" s="40"/>
    </row>
    <row r="174" spans="1:3" ht="15.75" x14ac:dyDescent="0.25">
      <c r="A174" s="11" t="s">
        <v>324</v>
      </c>
      <c r="B174" s="9">
        <v>39937</v>
      </c>
      <c r="C174" s="40"/>
    </row>
    <row r="175" spans="1:3" ht="15.75" x14ac:dyDescent="0.25">
      <c r="A175" s="11" t="s">
        <v>431</v>
      </c>
      <c r="B175" s="9">
        <v>40035</v>
      </c>
      <c r="C175" s="40"/>
    </row>
    <row r="176" spans="1:3" ht="15.75" x14ac:dyDescent="0.25">
      <c r="A176" s="8" t="s">
        <v>2376</v>
      </c>
      <c r="B176" s="9">
        <v>43278</v>
      </c>
      <c r="C176" s="39"/>
    </row>
    <row r="177" spans="1:3" ht="47.25" x14ac:dyDescent="0.25">
      <c r="A177" s="11" t="s">
        <v>1240</v>
      </c>
      <c r="B177" s="9" t="s">
        <v>1241</v>
      </c>
      <c r="C177" s="40"/>
    </row>
    <row r="178" spans="1:3" ht="15.75" x14ac:dyDescent="0.25">
      <c r="A178" s="8" t="s">
        <v>2104</v>
      </c>
      <c r="B178" s="9">
        <v>42860</v>
      </c>
      <c r="C178" s="39"/>
    </row>
    <row r="179" spans="1:3" ht="15.75" x14ac:dyDescent="0.25">
      <c r="A179" s="11" t="s">
        <v>898</v>
      </c>
      <c r="B179" s="9">
        <v>40780</v>
      </c>
      <c r="C179" s="40"/>
    </row>
    <row r="180" spans="1:3" ht="15.75" x14ac:dyDescent="0.25">
      <c r="A180" s="8" t="s">
        <v>2264</v>
      </c>
      <c r="B180" s="9">
        <v>43069</v>
      </c>
      <c r="C180" s="39"/>
    </row>
    <row r="181" spans="1:3" ht="15.75" x14ac:dyDescent="0.25">
      <c r="A181" s="8" t="s">
        <v>3225</v>
      </c>
      <c r="B181" s="15" t="s">
        <v>3226</v>
      </c>
      <c r="C181" s="39"/>
    </row>
    <row r="182" spans="1:3" ht="15.75" x14ac:dyDescent="0.25">
      <c r="A182" s="8" t="s">
        <v>2579</v>
      </c>
      <c r="B182" s="9">
        <v>43656</v>
      </c>
      <c r="C182" s="39"/>
    </row>
    <row r="183" spans="1:3" ht="15.75" x14ac:dyDescent="0.25">
      <c r="A183" s="11" t="s">
        <v>880</v>
      </c>
      <c r="B183" s="9">
        <v>40724</v>
      </c>
      <c r="C183" s="40"/>
    </row>
    <row r="184" spans="1:3" ht="15.75" x14ac:dyDescent="0.25">
      <c r="A184" s="11" t="s">
        <v>900</v>
      </c>
      <c r="B184" s="9">
        <v>40788</v>
      </c>
      <c r="C184" s="40"/>
    </row>
    <row r="185" spans="1:3" ht="15.75" x14ac:dyDescent="0.25">
      <c r="A185" s="11" t="s">
        <v>1289</v>
      </c>
      <c r="B185" s="9">
        <v>41572</v>
      </c>
      <c r="C185" s="40"/>
    </row>
    <row r="186" spans="1:3" ht="15.75" x14ac:dyDescent="0.25">
      <c r="A186" s="8" t="s">
        <v>2132</v>
      </c>
      <c r="B186" s="9">
        <v>42893</v>
      </c>
      <c r="C186" s="39"/>
    </row>
    <row r="187" spans="1:3" ht="15.75" x14ac:dyDescent="0.25">
      <c r="A187" s="11" t="s">
        <v>752</v>
      </c>
      <c r="B187" s="9">
        <v>40484</v>
      </c>
      <c r="C187" s="40"/>
    </row>
    <row r="188" spans="1:3" ht="15.75" x14ac:dyDescent="0.25">
      <c r="A188" s="16" t="s">
        <v>3287</v>
      </c>
      <c r="B188" s="17">
        <v>45815</v>
      </c>
      <c r="C188" s="41"/>
    </row>
    <row r="189" spans="1:3" ht="15.75" x14ac:dyDescent="0.25">
      <c r="A189" s="11" t="s">
        <v>582</v>
      </c>
      <c r="B189" s="9">
        <v>40249</v>
      </c>
      <c r="C189" s="40"/>
    </row>
    <row r="190" spans="1:3" ht="15.75" x14ac:dyDescent="0.25">
      <c r="A190" s="8" t="s">
        <v>2036</v>
      </c>
      <c r="B190" s="9">
        <v>42788</v>
      </c>
      <c r="C190" s="39"/>
    </row>
    <row r="191" spans="1:3" ht="15.75" x14ac:dyDescent="0.25">
      <c r="A191" s="11" t="s">
        <v>654</v>
      </c>
      <c r="B191" s="9">
        <v>40346</v>
      </c>
      <c r="C191" s="40"/>
    </row>
    <row r="192" spans="1:3" ht="63" x14ac:dyDescent="0.25">
      <c r="A192" s="8" t="s">
        <v>3045</v>
      </c>
      <c r="B192" s="14" t="s">
        <v>3046</v>
      </c>
      <c r="C192" s="48">
        <v>45940</v>
      </c>
    </row>
    <row r="193" spans="1:3" ht="15.75" x14ac:dyDescent="0.25">
      <c r="A193" s="8" t="s">
        <v>2963</v>
      </c>
      <c r="B193" s="10">
        <v>44693</v>
      </c>
      <c r="C193" s="39"/>
    </row>
    <row r="194" spans="1:3" ht="15.75" x14ac:dyDescent="0.25">
      <c r="A194" s="11" t="s">
        <v>1407</v>
      </c>
      <c r="B194" s="9">
        <v>41772</v>
      </c>
      <c r="C194" s="40"/>
    </row>
    <row r="195" spans="1:3" ht="15.75" x14ac:dyDescent="0.25">
      <c r="A195" s="11" t="s">
        <v>1256</v>
      </c>
      <c r="B195" s="9">
        <v>41500</v>
      </c>
      <c r="C195" s="40"/>
    </row>
    <row r="196" spans="1:3" ht="15.75" x14ac:dyDescent="0.25">
      <c r="A196" s="8" t="s">
        <v>2323</v>
      </c>
      <c r="B196" s="9">
        <v>43168</v>
      </c>
      <c r="C196" s="39"/>
    </row>
    <row r="197" spans="1:3" ht="15.75" x14ac:dyDescent="0.25">
      <c r="A197" s="11" t="s">
        <v>1657</v>
      </c>
      <c r="B197" s="9">
        <v>42216</v>
      </c>
      <c r="C197" s="40"/>
    </row>
    <row r="198" spans="1:3" ht="15.75" x14ac:dyDescent="0.25">
      <c r="A198" s="20" t="s">
        <v>3111</v>
      </c>
      <c r="B198" s="21">
        <v>45096</v>
      </c>
      <c r="C198" s="39"/>
    </row>
    <row r="199" spans="1:3" ht="15.75" x14ac:dyDescent="0.25">
      <c r="A199" s="11" t="s">
        <v>1891</v>
      </c>
      <c r="B199" s="9">
        <v>42600</v>
      </c>
      <c r="C199" s="40"/>
    </row>
    <row r="200" spans="1:3" ht="15.75" x14ac:dyDescent="0.25">
      <c r="A200" s="8" t="s">
        <v>2858</v>
      </c>
      <c r="B200" s="10">
        <v>44497</v>
      </c>
      <c r="C200" s="39"/>
    </row>
    <row r="201" spans="1:3" ht="31.5" x14ac:dyDescent="0.25">
      <c r="A201" s="11" t="s">
        <v>1115</v>
      </c>
      <c r="B201" s="9" t="s">
        <v>1116</v>
      </c>
      <c r="C201" s="40"/>
    </row>
    <row r="202" spans="1:3" ht="15.75" x14ac:dyDescent="0.25">
      <c r="A202" s="8" t="s">
        <v>2732</v>
      </c>
      <c r="B202" s="10">
        <v>44173</v>
      </c>
      <c r="C202" s="39"/>
    </row>
    <row r="203" spans="1:3" ht="15.75" x14ac:dyDescent="0.25">
      <c r="A203" s="8" t="s">
        <v>2906</v>
      </c>
      <c r="B203" s="15" t="s">
        <v>2907</v>
      </c>
      <c r="C203" s="39"/>
    </row>
    <row r="204" spans="1:3" ht="15.75" x14ac:dyDescent="0.25">
      <c r="A204" s="11" t="s">
        <v>761</v>
      </c>
      <c r="B204" s="9">
        <v>40494</v>
      </c>
      <c r="C204" s="40"/>
    </row>
    <row r="205" spans="1:3" ht="15.75" x14ac:dyDescent="0.25">
      <c r="A205" s="8" t="s">
        <v>2182</v>
      </c>
      <c r="B205" s="9">
        <v>42978</v>
      </c>
      <c r="C205" s="39"/>
    </row>
    <row r="206" spans="1:3" ht="31.5" x14ac:dyDescent="0.25">
      <c r="A206" s="8" t="s">
        <v>2386</v>
      </c>
      <c r="B206" s="9" t="s">
        <v>2387</v>
      </c>
      <c r="C206" s="39"/>
    </row>
    <row r="207" spans="1:3" ht="15.75" x14ac:dyDescent="0.25">
      <c r="A207" s="11" t="s">
        <v>996</v>
      </c>
      <c r="B207" s="9">
        <v>40947</v>
      </c>
      <c r="C207" s="40"/>
    </row>
    <row r="208" spans="1:3" ht="15.75" x14ac:dyDescent="0.25">
      <c r="A208" s="11" t="s">
        <v>1664</v>
      </c>
      <c r="B208" s="9">
        <v>42230</v>
      </c>
      <c r="C208" s="40"/>
    </row>
    <row r="209" spans="1:3" ht="94.5" x14ac:dyDescent="0.25">
      <c r="A209" s="11" t="s">
        <v>2575</v>
      </c>
      <c r="B209" s="9" t="s">
        <v>2576</v>
      </c>
      <c r="C209" s="39"/>
    </row>
    <row r="210" spans="1:3" ht="15.75" x14ac:dyDescent="0.25">
      <c r="A210" s="11" t="s">
        <v>1483</v>
      </c>
      <c r="B210" s="9">
        <v>41908</v>
      </c>
      <c r="C210" s="40"/>
    </row>
    <row r="211" spans="1:3" ht="15.75" x14ac:dyDescent="0.25">
      <c r="A211" s="11" t="s">
        <v>1337</v>
      </c>
      <c r="B211" s="9">
        <v>41681</v>
      </c>
      <c r="C211" s="40"/>
    </row>
    <row r="212" spans="1:3" ht="15.75" x14ac:dyDescent="0.25">
      <c r="A212" s="11" t="s">
        <v>1626</v>
      </c>
      <c r="B212" s="9">
        <v>42166</v>
      </c>
      <c r="C212" s="40"/>
    </row>
    <row r="213" spans="1:3" ht="15.75" x14ac:dyDescent="0.25">
      <c r="A213" s="11" t="s">
        <v>927</v>
      </c>
      <c r="B213" s="9">
        <v>40842</v>
      </c>
      <c r="C213" s="40"/>
    </row>
    <row r="214" spans="1:3" ht="63" x14ac:dyDescent="0.25">
      <c r="A214" s="11" t="s">
        <v>1810</v>
      </c>
      <c r="B214" s="9" t="s">
        <v>1811</v>
      </c>
      <c r="C214" s="40"/>
    </row>
    <row r="215" spans="1:3" ht="94.5" x14ac:dyDescent="0.25">
      <c r="A215" s="11" t="s">
        <v>1291</v>
      </c>
      <c r="B215" s="9" t="s">
        <v>1292</v>
      </c>
      <c r="C215" s="40"/>
    </row>
    <row r="216" spans="1:3" ht="15.75" x14ac:dyDescent="0.25">
      <c r="A216" s="11" t="s">
        <v>824</v>
      </c>
      <c r="B216" s="9">
        <v>40620</v>
      </c>
      <c r="C216" s="40"/>
    </row>
    <row r="217" spans="1:3" ht="15.75" x14ac:dyDescent="0.25">
      <c r="A217" s="8" t="s">
        <v>2161</v>
      </c>
      <c r="B217" s="9">
        <v>42943</v>
      </c>
      <c r="C217" s="39"/>
    </row>
    <row r="218" spans="1:3" ht="15.75" x14ac:dyDescent="0.25">
      <c r="A218" s="11" t="s">
        <v>349</v>
      </c>
      <c r="B218" s="9">
        <v>39961</v>
      </c>
      <c r="C218" s="40"/>
    </row>
    <row r="219" spans="1:3" ht="15.75" x14ac:dyDescent="0.25">
      <c r="A219" s="8" t="s">
        <v>3127</v>
      </c>
      <c r="B219" s="10">
        <v>45148</v>
      </c>
      <c r="C219" s="39"/>
    </row>
    <row r="220" spans="1:3" ht="31.5" x14ac:dyDescent="0.25">
      <c r="A220" s="11" t="s">
        <v>861</v>
      </c>
      <c r="B220" s="9" t="s">
        <v>862</v>
      </c>
      <c r="C220" s="40"/>
    </row>
    <row r="221" spans="1:3" ht="47.25" x14ac:dyDescent="0.25">
      <c r="A221" s="8" t="s">
        <v>2999</v>
      </c>
      <c r="B221" s="18" t="s">
        <v>3000</v>
      </c>
      <c r="C221" s="39"/>
    </row>
    <row r="222" spans="1:3" ht="47.25" x14ac:dyDescent="0.25">
      <c r="A222" s="8" t="s">
        <v>2032</v>
      </c>
      <c r="B222" s="9" t="s">
        <v>2033</v>
      </c>
      <c r="C222" s="39"/>
    </row>
    <row r="223" spans="1:3" ht="47.25" x14ac:dyDescent="0.25">
      <c r="A223" s="13" t="s">
        <v>2288</v>
      </c>
      <c r="B223" s="9" t="s">
        <v>2289</v>
      </c>
      <c r="C223" s="39"/>
    </row>
    <row r="224" spans="1:3" ht="15.75" x14ac:dyDescent="0.25">
      <c r="A224" s="8" t="s">
        <v>2518</v>
      </c>
      <c r="B224" s="9">
        <v>43570</v>
      </c>
      <c r="C224" s="39"/>
    </row>
    <row r="225" spans="1:3" ht="47.25" x14ac:dyDescent="0.25">
      <c r="A225" s="11" t="s">
        <v>1244</v>
      </c>
      <c r="B225" s="9" t="s">
        <v>1245</v>
      </c>
      <c r="C225" s="40"/>
    </row>
    <row r="226" spans="1:3" ht="78.75" x14ac:dyDescent="0.25">
      <c r="A226" s="11" t="s">
        <v>185</v>
      </c>
      <c r="B226" s="9" t="s">
        <v>186</v>
      </c>
      <c r="C226" s="40"/>
    </row>
    <row r="227" spans="1:3" ht="15.75" x14ac:dyDescent="0.25">
      <c r="A227" s="11" t="s">
        <v>347</v>
      </c>
      <c r="B227" s="9">
        <v>39955</v>
      </c>
      <c r="C227" s="40"/>
    </row>
    <row r="228" spans="1:3" ht="47.25" x14ac:dyDescent="0.25">
      <c r="A228" s="8" t="s">
        <v>2262</v>
      </c>
      <c r="B228" s="9" t="s">
        <v>2263</v>
      </c>
      <c r="C228" s="39"/>
    </row>
    <row r="229" spans="1:3" ht="15.75" x14ac:dyDescent="0.25">
      <c r="A229" s="11" t="s">
        <v>1676</v>
      </c>
      <c r="B229" s="9">
        <v>42269</v>
      </c>
      <c r="C229" s="40"/>
    </row>
    <row r="230" spans="1:3" ht="15.75" x14ac:dyDescent="0.25">
      <c r="A230" s="11" t="s">
        <v>981</v>
      </c>
      <c r="B230" s="9">
        <v>40928</v>
      </c>
      <c r="C230" s="40"/>
    </row>
    <row r="231" spans="1:3" ht="15.75" x14ac:dyDescent="0.25">
      <c r="A231" s="11" t="s">
        <v>1718</v>
      </c>
      <c r="B231" s="9">
        <v>42321</v>
      </c>
      <c r="C231" s="40"/>
    </row>
    <row r="232" spans="1:3" ht="15.75" x14ac:dyDescent="0.25">
      <c r="A232" s="11" t="s">
        <v>1318</v>
      </c>
      <c r="B232" s="9">
        <v>41653</v>
      </c>
      <c r="C232" s="40"/>
    </row>
    <row r="233" spans="1:3" ht="47.25" x14ac:dyDescent="0.25">
      <c r="A233" s="8" t="s">
        <v>2318</v>
      </c>
      <c r="B233" s="9" t="s">
        <v>2319</v>
      </c>
      <c r="C233" s="39"/>
    </row>
    <row r="234" spans="1:3" ht="15.75" x14ac:dyDescent="0.25">
      <c r="A234" s="8" t="s">
        <v>2879</v>
      </c>
      <c r="B234" s="15" t="s">
        <v>2880</v>
      </c>
      <c r="C234" s="39"/>
    </row>
    <row r="235" spans="1:3" ht="15.75" x14ac:dyDescent="0.25">
      <c r="A235" s="11" t="s">
        <v>1738</v>
      </c>
      <c r="B235" s="9">
        <v>42353</v>
      </c>
      <c r="C235" s="40"/>
    </row>
    <row r="236" spans="1:3" ht="15.75" x14ac:dyDescent="0.25">
      <c r="A236" s="11" t="s">
        <v>1169</v>
      </c>
      <c r="B236" s="9">
        <v>41278</v>
      </c>
      <c r="C236" s="40"/>
    </row>
    <row r="237" spans="1:3" ht="78.75" x14ac:dyDescent="0.25">
      <c r="A237" s="11" t="s">
        <v>157</v>
      </c>
      <c r="B237" s="9" t="s">
        <v>158</v>
      </c>
      <c r="C237" s="40"/>
    </row>
    <row r="238" spans="1:3" ht="15.75" x14ac:dyDescent="0.25">
      <c r="A238" s="8" t="s">
        <v>2765</v>
      </c>
      <c r="B238" s="10">
        <v>44271</v>
      </c>
      <c r="C238" s="39"/>
    </row>
    <row r="239" spans="1:3" ht="15.75" x14ac:dyDescent="0.25">
      <c r="A239" s="11" t="s">
        <v>674</v>
      </c>
      <c r="B239" s="9">
        <v>40372</v>
      </c>
      <c r="C239" s="40"/>
    </row>
    <row r="240" spans="1:3" ht="15.75" x14ac:dyDescent="0.25">
      <c r="A240" s="16" t="s">
        <v>3371</v>
      </c>
      <c r="B240" s="26">
        <v>46197</v>
      </c>
      <c r="C240" s="41"/>
    </row>
    <row r="241" spans="1:3" ht="47.25" x14ac:dyDescent="0.25">
      <c r="A241" s="11" t="s">
        <v>1358</v>
      </c>
      <c r="B241" s="9" t="s">
        <v>1359</v>
      </c>
      <c r="C241" s="40"/>
    </row>
    <row r="242" spans="1:3" ht="47.25" x14ac:dyDescent="0.25">
      <c r="A242" s="8" t="s">
        <v>2729</v>
      </c>
      <c r="B242" s="14" t="s">
        <v>2730</v>
      </c>
      <c r="C242" s="39"/>
    </row>
    <row r="243" spans="1:3" ht="15.75" x14ac:dyDescent="0.25">
      <c r="A243" s="8" t="s">
        <v>3150</v>
      </c>
      <c r="B243" s="10">
        <v>45232</v>
      </c>
      <c r="C243" s="39"/>
    </row>
    <row r="244" spans="1:3" ht="47.25" x14ac:dyDescent="0.25">
      <c r="A244" s="8" t="s">
        <v>2431</v>
      </c>
      <c r="B244" s="9" t="s">
        <v>2432</v>
      </c>
      <c r="C244" s="39"/>
    </row>
    <row r="245" spans="1:3" ht="15.75" x14ac:dyDescent="0.25">
      <c r="A245" s="16" t="s">
        <v>3306</v>
      </c>
      <c r="B245" s="17">
        <v>45929</v>
      </c>
      <c r="C245" s="41"/>
    </row>
    <row r="246" spans="1:3" ht="15.75" x14ac:dyDescent="0.25">
      <c r="A246" s="11" t="s">
        <v>561</v>
      </c>
      <c r="B246" s="9">
        <v>40228</v>
      </c>
      <c r="C246" s="40"/>
    </row>
    <row r="247" spans="1:3" ht="47.25" x14ac:dyDescent="0.25">
      <c r="A247" s="8" t="s">
        <v>2004</v>
      </c>
      <c r="B247" s="9" t="s">
        <v>2005</v>
      </c>
      <c r="C247" s="39"/>
    </row>
    <row r="248" spans="1:3" ht="63" x14ac:dyDescent="0.25">
      <c r="A248" s="8" t="s">
        <v>2585</v>
      </c>
      <c r="B248" s="9" t="s">
        <v>2586</v>
      </c>
      <c r="C248" s="39"/>
    </row>
    <row r="249" spans="1:3" ht="15.75" x14ac:dyDescent="0.25">
      <c r="A249" s="16" t="s">
        <v>3314</v>
      </c>
      <c r="B249" s="17">
        <v>45966</v>
      </c>
      <c r="C249" s="41"/>
    </row>
    <row r="250" spans="1:3" ht="15.75" x14ac:dyDescent="0.25">
      <c r="A250" s="11" t="s">
        <v>1463</v>
      </c>
      <c r="B250" s="9">
        <v>41879</v>
      </c>
      <c r="C250" s="40"/>
    </row>
    <row r="251" spans="1:3" ht="15.75" x14ac:dyDescent="0.25">
      <c r="A251" s="11" t="s">
        <v>1861</v>
      </c>
      <c r="B251" s="9">
        <v>42544</v>
      </c>
      <c r="C251" s="40"/>
    </row>
    <row r="252" spans="1:3" ht="29.45" customHeight="1" x14ac:dyDescent="0.25">
      <c r="A252" s="11" t="s">
        <v>161</v>
      </c>
      <c r="B252" s="9">
        <v>39772</v>
      </c>
      <c r="C252" s="40"/>
    </row>
    <row r="253" spans="1:3" ht="31.5" x14ac:dyDescent="0.25">
      <c r="A253" s="16" t="s">
        <v>3379</v>
      </c>
      <c r="B253" s="26" t="s">
        <v>3380</v>
      </c>
      <c r="C253" s="41"/>
    </row>
    <row r="254" spans="1:3" ht="15.75" x14ac:dyDescent="0.25">
      <c r="A254" s="11" t="s">
        <v>1379</v>
      </c>
      <c r="B254" s="9">
        <v>41740</v>
      </c>
      <c r="C254" s="40"/>
    </row>
    <row r="255" spans="1:3" ht="94.5" x14ac:dyDescent="0.25">
      <c r="A255" s="11" t="s">
        <v>916</v>
      </c>
      <c r="B255" s="9" t="s">
        <v>917</v>
      </c>
      <c r="C255" s="40"/>
    </row>
    <row r="256" spans="1:3" ht="63" x14ac:dyDescent="0.25">
      <c r="A256" s="8" t="s">
        <v>3085</v>
      </c>
      <c r="B256" s="18" t="s">
        <v>3086</v>
      </c>
      <c r="C256" s="39"/>
    </row>
    <row r="257" spans="1:3" ht="15.75" x14ac:dyDescent="0.25">
      <c r="A257" s="8" t="s">
        <v>2872</v>
      </c>
      <c r="B257" s="15" t="s">
        <v>2873</v>
      </c>
      <c r="C257" s="39"/>
    </row>
    <row r="258" spans="1:3" ht="15.75" x14ac:dyDescent="0.25">
      <c r="A258" s="8" t="s">
        <v>2316</v>
      </c>
      <c r="B258" s="9">
        <v>43154</v>
      </c>
      <c r="C258" s="39"/>
    </row>
    <row r="259" spans="1:3" ht="15.75" x14ac:dyDescent="0.25">
      <c r="A259" s="8" t="s">
        <v>2829</v>
      </c>
      <c r="B259" s="10">
        <v>44439</v>
      </c>
      <c r="C259" s="39"/>
    </row>
    <row r="260" spans="1:3" ht="15.75" x14ac:dyDescent="0.25">
      <c r="A260" s="8" t="s">
        <v>2673</v>
      </c>
      <c r="B260" s="10">
        <v>43999</v>
      </c>
      <c r="C260" s="39"/>
    </row>
    <row r="261" spans="1:3" ht="15.75" x14ac:dyDescent="0.25">
      <c r="A261" s="8" t="s">
        <v>2377</v>
      </c>
      <c r="B261" s="9">
        <v>43279</v>
      </c>
      <c r="C261" s="39"/>
    </row>
    <row r="262" spans="1:3" ht="15.75" x14ac:dyDescent="0.25">
      <c r="A262" s="11" t="s">
        <v>532</v>
      </c>
      <c r="B262" s="9">
        <v>40168</v>
      </c>
      <c r="C262" s="40"/>
    </row>
    <row r="263" spans="1:3" ht="15.75" x14ac:dyDescent="0.25">
      <c r="A263" s="11" t="s">
        <v>1485</v>
      </c>
      <c r="B263" s="9">
        <v>41912</v>
      </c>
      <c r="C263" s="40"/>
    </row>
    <row r="264" spans="1:3" ht="15.75" x14ac:dyDescent="0.25">
      <c r="A264" s="11" t="s">
        <v>1585</v>
      </c>
      <c r="B264" s="9">
        <v>42093</v>
      </c>
      <c r="C264" s="40"/>
    </row>
    <row r="265" spans="1:3" ht="15.75" x14ac:dyDescent="0.25">
      <c r="A265" s="8" t="s">
        <v>3227</v>
      </c>
      <c r="B265" s="10">
        <v>45512</v>
      </c>
      <c r="C265" s="39"/>
    </row>
    <row r="266" spans="1:3" ht="31.5" x14ac:dyDescent="0.25">
      <c r="A266" s="16" t="s">
        <v>3322</v>
      </c>
      <c r="B266" s="17">
        <v>45987</v>
      </c>
      <c r="C266" s="49"/>
    </row>
    <row r="267" spans="1:3" ht="15.75" x14ac:dyDescent="0.25">
      <c r="A267" s="11" t="s">
        <v>1532</v>
      </c>
      <c r="B267" s="9">
        <v>41990</v>
      </c>
      <c r="C267" s="40"/>
    </row>
    <row r="268" spans="1:3" ht="63" x14ac:dyDescent="0.25">
      <c r="A268" s="11" t="s">
        <v>697</v>
      </c>
      <c r="B268" s="9" t="s">
        <v>698</v>
      </c>
      <c r="C268" s="43">
        <v>41591</v>
      </c>
    </row>
    <row r="269" spans="1:3" ht="63" x14ac:dyDescent="0.25">
      <c r="A269" s="11" t="s">
        <v>697</v>
      </c>
      <c r="B269" s="9" t="s">
        <v>699</v>
      </c>
      <c r="C269" s="43">
        <v>43088</v>
      </c>
    </row>
    <row r="270" spans="1:3" ht="15.75" x14ac:dyDescent="0.25">
      <c r="A270" s="11" t="s">
        <v>423</v>
      </c>
      <c r="B270" s="9">
        <v>40024</v>
      </c>
      <c r="C270" s="40"/>
    </row>
    <row r="271" spans="1:3" ht="47.25" x14ac:dyDescent="0.25">
      <c r="A271" s="8" t="s">
        <v>2978</v>
      </c>
      <c r="B271" s="18" t="s">
        <v>2979</v>
      </c>
      <c r="C271" s="39"/>
    </row>
    <row r="272" spans="1:3" ht="15.75" x14ac:dyDescent="0.25">
      <c r="A272" s="11" t="s">
        <v>220</v>
      </c>
      <c r="B272" s="9">
        <v>39850</v>
      </c>
      <c r="C272" s="40"/>
    </row>
    <row r="273" spans="1:3" ht="47.25" x14ac:dyDescent="0.25">
      <c r="A273" s="11" t="s">
        <v>620</v>
      </c>
      <c r="B273" s="9" t="s">
        <v>621</v>
      </c>
      <c r="C273" s="40"/>
    </row>
    <row r="274" spans="1:3" ht="47.25" x14ac:dyDescent="0.25">
      <c r="A274" s="11" t="s">
        <v>449</v>
      </c>
      <c r="B274" s="9" t="s">
        <v>450</v>
      </c>
      <c r="C274" s="40"/>
    </row>
    <row r="275" spans="1:3" ht="15.75" x14ac:dyDescent="0.25">
      <c r="A275" s="11" t="s">
        <v>1218</v>
      </c>
      <c r="B275" s="9">
        <v>41429</v>
      </c>
      <c r="C275" s="40"/>
    </row>
    <row r="276" spans="1:3" ht="15.75" x14ac:dyDescent="0.25">
      <c r="A276" s="8" t="s">
        <v>2291</v>
      </c>
      <c r="B276" s="9">
        <v>43109</v>
      </c>
      <c r="C276" s="39"/>
    </row>
    <row r="277" spans="1:3" ht="15.75" x14ac:dyDescent="0.25">
      <c r="A277" s="16" t="s">
        <v>3315</v>
      </c>
      <c r="B277" s="17">
        <v>45968</v>
      </c>
      <c r="C277" s="41"/>
    </row>
    <row r="278" spans="1:3" ht="15.75" x14ac:dyDescent="0.25">
      <c r="A278" s="11" t="s">
        <v>789</v>
      </c>
      <c r="B278" s="9">
        <v>40564</v>
      </c>
      <c r="C278" s="40"/>
    </row>
    <row r="279" spans="1:3" ht="31.5" x14ac:dyDescent="0.25">
      <c r="A279" s="11" t="s">
        <v>1817</v>
      </c>
      <c r="B279" s="9" t="s">
        <v>1818</v>
      </c>
      <c r="C279" s="40"/>
    </row>
    <row r="280" spans="1:3" ht="47.25" x14ac:dyDescent="0.25">
      <c r="A280" s="11" t="s">
        <v>1181</v>
      </c>
      <c r="B280" s="9" t="s">
        <v>1182</v>
      </c>
      <c r="C280" s="40"/>
    </row>
    <row r="281" spans="1:3" ht="31.5" x14ac:dyDescent="0.25">
      <c r="A281" s="11" t="s">
        <v>1609</v>
      </c>
      <c r="B281" s="9" t="s">
        <v>1607</v>
      </c>
      <c r="C281" s="40"/>
    </row>
    <row r="282" spans="1:3" ht="15.75" x14ac:dyDescent="0.25">
      <c r="A282" s="11" t="s">
        <v>953</v>
      </c>
      <c r="B282" s="9">
        <v>40893</v>
      </c>
      <c r="C282" s="40"/>
    </row>
    <row r="283" spans="1:3" ht="15.75" x14ac:dyDescent="0.25">
      <c r="A283" s="11" t="s">
        <v>792</v>
      </c>
      <c r="B283" s="9">
        <v>40569</v>
      </c>
      <c r="C283" s="40"/>
    </row>
    <row r="284" spans="1:3" ht="15.75" x14ac:dyDescent="0.25">
      <c r="A284" s="8" t="s">
        <v>2083</v>
      </c>
      <c r="B284" s="9">
        <v>42832</v>
      </c>
      <c r="C284" s="39"/>
    </row>
    <row r="285" spans="1:3" ht="15.75" x14ac:dyDescent="0.25">
      <c r="A285" s="8" t="s">
        <v>3062</v>
      </c>
      <c r="B285" s="10">
        <v>44981</v>
      </c>
      <c r="C285" s="39"/>
    </row>
    <row r="286" spans="1:3" ht="47.25" x14ac:dyDescent="0.25">
      <c r="A286" s="11" t="s">
        <v>267</v>
      </c>
      <c r="B286" s="9" t="s">
        <v>268</v>
      </c>
      <c r="C286" s="40"/>
    </row>
    <row r="287" spans="1:3" ht="47.25" x14ac:dyDescent="0.25">
      <c r="A287" s="8" t="s">
        <v>2434</v>
      </c>
      <c r="B287" s="9" t="s">
        <v>2435</v>
      </c>
      <c r="C287" s="39"/>
    </row>
    <row r="288" spans="1:3" ht="15.75" x14ac:dyDescent="0.25">
      <c r="A288" s="11" t="s">
        <v>1143</v>
      </c>
      <c r="B288" s="9">
        <v>41214</v>
      </c>
      <c r="C288" s="40"/>
    </row>
    <row r="289" spans="1:3" ht="15.75" x14ac:dyDescent="0.25">
      <c r="A289" s="16" t="s">
        <v>3264</v>
      </c>
      <c r="B289" s="17">
        <v>45729</v>
      </c>
      <c r="C289" s="41"/>
    </row>
    <row r="290" spans="1:3" ht="47.25" x14ac:dyDescent="0.25">
      <c r="A290" s="8" t="s">
        <v>2184</v>
      </c>
      <c r="B290" s="9" t="s">
        <v>2185</v>
      </c>
      <c r="C290" s="39"/>
    </row>
    <row r="291" spans="1:3" ht="47.25" x14ac:dyDescent="0.25">
      <c r="A291" s="11" t="s">
        <v>962</v>
      </c>
      <c r="B291" s="9">
        <v>40912</v>
      </c>
      <c r="C291" s="40"/>
    </row>
    <row r="292" spans="1:3" ht="15.75" x14ac:dyDescent="0.25">
      <c r="A292" s="11" t="s">
        <v>551</v>
      </c>
      <c r="B292" s="9">
        <v>40207</v>
      </c>
      <c r="C292" s="40"/>
    </row>
    <row r="293" spans="1:3" ht="15.75" x14ac:dyDescent="0.25">
      <c r="A293" s="11" t="s">
        <v>825</v>
      </c>
      <c r="B293" s="9">
        <v>40623</v>
      </c>
      <c r="C293" s="40"/>
    </row>
    <row r="294" spans="1:3" ht="47.25" x14ac:dyDescent="0.25">
      <c r="A294" s="11" t="s">
        <v>1321</v>
      </c>
      <c r="B294" s="9" t="s">
        <v>1322</v>
      </c>
      <c r="C294" s="40"/>
    </row>
    <row r="295" spans="1:3" ht="31.5" x14ac:dyDescent="0.25">
      <c r="A295" s="8" t="s">
        <v>2127</v>
      </c>
      <c r="B295" s="9" t="s">
        <v>2128</v>
      </c>
      <c r="C295" s="39"/>
    </row>
    <row r="296" spans="1:3" ht="15.75" x14ac:dyDescent="0.25">
      <c r="A296" s="8" t="s">
        <v>3072</v>
      </c>
      <c r="B296" s="10">
        <v>45002</v>
      </c>
      <c r="C296" s="39"/>
    </row>
    <row r="297" spans="1:3" ht="15.75" x14ac:dyDescent="0.25">
      <c r="A297" s="8" t="s">
        <v>3214</v>
      </c>
      <c r="B297" s="10">
        <v>45481</v>
      </c>
      <c r="C297" s="39"/>
    </row>
    <row r="298" spans="1:3" ht="15.75" x14ac:dyDescent="0.25">
      <c r="A298" s="8" t="s">
        <v>3016</v>
      </c>
      <c r="B298" s="15" t="s">
        <v>3017</v>
      </c>
      <c r="C298" s="39"/>
    </row>
    <row r="299" spans="1:3" ht="15.75" x14ac:dyDescent="0.25">
      <c r="A299" s="11" t="s">
        <v>542</v>
      </c>
      <c r="B299" s="9">
        <v>40200</v>
      </c>
      <c r="C299" s="40"/>
    </row>
    <row r="300" spans="1:3" ht="15.75" x14ac:dyDescent="0.25">
      <c r="A300" s="8" t="s">
        <v>3115</v>
      </c>
      <c r="B300" s="10">
        <v>45105</v>
      </c>
      <c r="C300" s="39"/>
    </row>
    <row r="301" spans="1:3" ht="47.25" x14ac:dyDescent="0.25">
      <c r="A301" s="11" t="s">
        <v>519</v>
      </c>
      <c r="B301" s="9" t="s">
        <v>520</v>
      </c>
      <c r="C301" s="40"/>
    </row>
    <row r="302" spans="1:3" ht="15.75" x14ac:dyDescent="0.25">
      <c r="A302" s="16" t="s">
        <v>3251</v>
      </c>
      <c r="B302" s="17">
        <v>45665</v>
      </c>
      <c r="C302" s="41"/>
    </row>
    <row r="303" spans="1:3" ht="15.75" x14ac:dyDescent="0.25">
      <c r="A303" s="11" t="s">
        <v>1693</v>
      </c>
      <c r="B303" s="9">
        <v>42284</v>
      </c>
      <c r="C303" s="40"/>
    </row>
    <row r="304" spans="1:3" ht="15.75" x14ac:dyDescent="0.25">
      <c r="A304" s="8" t="s">
        <v>2984</v>
      </c>
      <c r="B304" s="15" t="s">
        <v>2985</v>
      </c>
      <c r="C304" s="39"/>
    </row>
    <row r="305" spans="1:3" ht="15.75" x14ac:dyDescent="0.25">
      <c r="A305" s="8" t="s">
        <v>3010</v>
      </c>
      <c r="B305" s="15" t="s">
        <v>3011</v>
      </c>
      <c r="C305" s="39"/>
    </row>
    <row r="306" spans="1:3" ht="47.25" x14ac:dyDescent="0.25">
      <c r="A306" s="11" t="s">
        <v>51</v>
      </c>
      <c r="B306" s="9" t="s">
        <v>52</v>
      </c>
      <c r="C306" s="40"/>
    </row>
    <row r="307" spans="1:3" ht="31.5" x14ac:dyDescent="0.25">
      <c r="A307" s="11" t="s">
        <v>544</v>
      </c>
      <c r="B307" s="9" t="s">
        <v>545</v>
      </c>
      <c r="C307" s="40"/>
    </row>
    <row r="308" spans="1:3" ht="47.25" x14ac:dyDescent="0.25">
      <c r="A308" s="11" t="s">
        <v>250</v>
      </c>
      <c r="B308" s="9" t="s">
        <v>251</v>
      </c>
      <c r="C308" s="40"/>
    </row>
    <row r="309" spans="1:3" ht="15.75" x14ac:dyDescent="0.25">
      <c r="A309" s="11" t="s">
        <v>984</v>
      </c>
      <c r="B309" s="9">
        <v>40934</v>
      </c>
      <c r="C309" s="40"/>
    </row>
    <row r="310" spans="1:3" ht="15.75" x14ac:dyDescent="0.25">
      <c r="A310" s="11" t="s">
        <v>1149</v>
      </c>
      <c r="B310" s="9">
        <v>41222</v>
      </c>
      <c r="C310" s="40"/>
    </row>
    <row r="311" spans="1:3" ht="15.75" x14ac:dyDescent="0.25">
      <c r="A311" s="8" t="s">
        <v>1972</v>
      </c>
      <c r="B311" s="9">
        <v>42710</v>
      </c>
      <c r="C311" s="39"/>
    </row>
    <row r="312" spans="1:3" ht="31.5" x14ac:dyDescent="0.25">
      <c r="A312" s="8" t="s">
        <v>2587</v>
      </c>
      <c r="B312" s="9" t="s">
        <v>2588</v>
      </c>
      <c r="C312" s="39"/>
    </row>
    <row r="313" spans="1:3" ht="15.75" x14ac:dyDescent="0.25">
      <c r="A313" s="11" t="s">
        <v>1004</v>
      </c>
      <c r="B313" s="9">
        <v>40961</v>
      </c>
      <c r="C313" s="40"/>
    </row>
    <row r="314" spans="1:3" ht="31.5" x14ac:dyDescent="0.25">
      <c r="A314" s="11" t="s">
        <v>1403</v>
      </c>
      <c r="B314" s="9" t="s">
        <v>1404</v>
      </c>
      <c r="C314" s="40"/>
    </row>
    <row r="315" spans="1:3" ht="15.75" x14ac:dyDescent="0.25">
      <c r="A315" s="8" t="s">
        <v>2956</v>
      </c>
      <c r="B315" s="15" t="s">
        <v>2957</v>
      </c>
      <c r="C315" s="39"/>
    </row>
    <row r="316" spans="1:3" ht="15.75" x14ac:dyDescent="0.25">
      <c r="A316" s="8" t="s">
        <v>2676</v>
      </c>
      <c r="B316" s="10">
        <v>44006</v>
      </c>
      <c r="C316" s="39"/>
    </row>
    <row r="317" spans="1:3" ht="15.75" x14ac:dyDescent="0.25">
      <c r="A317" s="8" t="s">
        <v>3174</v>
      </c>
      <c r="B317" s="10">
        <v>45330</v>
      </c>
      <c r="C317" s="39"/>
    </row>
    <row r="318" spans="1:3" ht="63" x14ac:dyDescent="0.25">
      <c r="A318" s="11" t="s">
        <v>1327</v>
      </c>
      <c r="B318" s="9" t="s">
        <v>1328</v>
      </c>
      <c r="C318" s="40"/>
    </row>
    <row r="319" spans="1:3" ht="15.75" x14ac:dyDescent="0.25">
      <c r="A319" s="16" t="s">
        <v>3253</v>
      </c>
      <c r="B319" s="17">
        <v>45684</v>
      </c>
      <c r="C319" s="41"/>
    </row>
    <row r="320" spans="1:3" ht="15.75" x14ac:dyDescent="0.25">
      <c r="A320" s="11" t="s">
        <v>399</v>
      </c>
      <c r="B320" s="9">
        <v>39994</v>
      </c>
      <c r="C320" s="40"/>
    </row>
    <row r="321" spans="1:3" ht="31.5" x14ac:dyDescent="0.25">
      <c r="A321" s="11" t="s">
        <v>976</v>
      </c>
      <c r="B321" s="9" t="s">
        <v>977</v>
      </c>
      <c r="C321" s="40"/>
    </row>
    <row r="322" spans="1:3" ht="15.75" x14ac:dyDescent="0.25">
      <c r="A322" s="8" t="s">
        <v>2065</v>
      </c>
      <c r="B322" s="9">
        <v>42821</v>
      </c>
      <c r="C322" s="39"/>
    </row>
    <row r="323" spans="1:3" ht="15.75" x14ac:dyDescent="0.25">
      <c r="A323" s="16" t="s">
        <v>3252</v>
      </c>
      <c r="B323" s="17">
        <v>45673</v>
      </c>
      <c r="C323" s="41"/>
    </row>
    <row r="324" spans="1:3" ht="15.75" x14ac:dyDescent="0.25">
      <c r="A324" s="11" t="s">
        <v>1453</v>
      </c>
      <c r="B324" s="9">
        <v>41866</v>
      </c>
      <c r="C324" s="40"/>
    </row>
    <row r="325" spans="1:3" ht="15.75" x14ac:dyDescent="0.25">
      <c r="A325" s="11" t="s">
        <v>1890</v>
      </c>
      <c r="B325" s="9">
        <v>42593</v>
      </c>
      <c r="C325" s="40"/>
    </row>
    <row r="326" spans="1:3" ht="15.75" x14ac:dyDescent="0.25">
      <c r="A326" s="8" t="s">
        <v>2842</v>
      </c>
      <c r="B326" s="10">
        <v>44468</v>
      </c>
      <c r="C326" s="39"/>
    </row>
    <row r="327" spans="1:3" ht="15.75" x14ac:dyDescent="0.25">
      <c r="A327" s="11" t="s">
        <v>249</v>
      </c>
      <c r="B327" s="9">
        <v>39882</v>
      </c>
      <c r="C327" s="40"/>
    </row>
    <row r="328" spans="1:3" ht="15.75" x14ac:dyDescent="0.25">
      <c r="A328" s="8" t="s">
        <v>2531</v>
      </c>
      <c r="B328" s="9">
        <v>43588</v>
      </c>
      <c r="C328" s="39"/>
    </row>
    <row r="329" spans="1:3" ht="47.25" x14ac:dyDescent="0.25">
      <c r="A329" s="11" t="s">
        <v>1077</v>
      </c>
      <c r="B329" s="9" t="s">
        <v>1078</v>
      </c>
      <c r="C329" s="40"/>
    </row>
    <row r="330" spans="1:3" ht="15.75" x14ac:dyDescent="0.25">
      <c r="A330" s="11" t="s">
        <v>1712</v>
      </c>
      <c r="B330" s="9">
        <v>42317</v>
      </c>
      <c r="C330" s="40"/>
    </row>
    <row r="331" spans="1:3" ht="31.5" x14ac:dyDescent="0.25">
      <c r="A331" s="11" t="s">
        <v>1050</v>
      </c>
      <c r="B331" s="9">
        <v>41073</v>
      </c>
      <c r="C331" s="40"/>
    </row>
    <row r="332" spans="1:3" ht="15.75" x14ac:dyDescent="0.25">
      <c r="A332" s="8" t="s">
        <v>2946</v>
      </c>
      <c r="B332" s="15" t="s">
        <v>2947</v>
      </c>
      <c r="C332" s="39"/>
    </row>
    <row r="333" spans="1:3" ht="31.5" x14ac:dyDescent="0.25">
      <c r="A333" s="8" t="s">
        <v>3052</v>
      </c>
      <c r="B333" s="14" t="s">
        <v>3053</v>
      </c>
      <c r="C333" s="39"/>
    </row>
    <row r="334" spans="1:3" ht="15.75" x14ac:dyDescent="0.25">
      <c r="A334" s="8" t="s">
        <v>2379</v>
      </c>
      <c r="B334" s="9">
        <v>43280</v>
      </c>
      <c r="C334" s="39"/>
    </row>
    <row r="335" spans="1:3" ht="15.75" x14ac:dyDescent="0.25">
      <c r="A335" s="11" t="s">
        <v>1047</v>
      </c>
      <c r="B335" s="9">
        <v>41068</v>
      </c>
      <c r="C335" s="40"/>
    </row>
    <row r="336" spans="1:3" ht="31.5" x14ac:dyDescent="0.25">
      <c r="A336" s="11" t="s">
        <v>66</v>
      </c>
      <c r="B336" s="9">
        <v>39484</v>
      </c>
      <c r="C336" s="40"/>
    </row>
    <row r="337" spans="1:3" ht="15.75" x14ac:dyDescent="0.25">
      <c r="A337" s="11" t="s">
        <v>1173</v>
      </c>
      <c r="B337" s="9">
        <v>41297</v>
      </c>
      <c r="C337" s="40"/>
    </row>
    <row r="338" spans="1:3" ht="15.75" x14ac:dyDescent="0.25">
      <c r="A338" s="8" t="s">
        <v>2112</v>
      </c>
      <c r="B338" s="9">
        <v>42872</v>
      </c>
      <c r="C338" s="39"/>
    </row>
    <row r="339" spans="1:3" ht="15.75" x14ac:dyDescent="0.25">
      <c r="A339" s="11" t="s">
        <v>868</v>
      </c>
      <c r="B339" s="9">
        <v>40709</v>
      </c>
      <c r="C339" s="40"/>
    </row>
    <row r="340" spans="1:3" ht="15.75" x14ac:dyDescent="0.25">
      <c r="A340" s="11" t="s">
        <v>497</v>
      </c>
      <c r="B340" s="9">
        <v>40123</v>
      </c>
      <c r="C340" s="40"/>
    </row>
    <row r="341" spans="1:3" ht="15.75" x14ac:dyDescent="0.25">
      <c r="A341" s="8" t="s">
        <v>2253</v>
      </c>
      <c r="B341" s="9">
        <v>43059</v>
      </c>
      <c r="C341" s="39"/>
    </row>
    <row r="342" spans="1:3" ht="47.25" x14ac:dyDescent="0.25">
      <c r="A342" s="11" t="s">
        <v>1839</v>
      </c>
      <c r="B342" s="9" t="s">
        <v>1840</v>
      </c>
      <c r="C342" s="40"/>
    </row>
    <row r="343" spans="1:3" ht="15.75" x14ac:dyDescent="0.25">
      <c r="A343" s="8" t="s">
        <v>2135</v>
      </c>
      <c r="B343" s="9">
        <v>42899</v>
      </c>
      <c r="C343" s="39"/>
    </row>
    <row r="344" spans="1:3" ht="15.75" x14ac:dyDescent="0.25">
      <c r="A344" s="11" t="s">
        <v>196</v>
      </c>
      <c r="B344" s="9">
        <v>39836</v>
      </c>
      <c r="C344" s="40"/>
    </row>
    <row r="345" spans="1:3" ht="15.75" x14ac:dyDescent="0.25">
      <c r="A345" s="11" t="s">
        <v>1253</v>
      </c>
      <c r="B345" s="9">
        <v>41498</v>
      </c>
      <c r="C345" s="40"/>
    </row>
    <row r="346" spans="1:3" ht="78.75" x14ac:dyDescent="0.25">
      <c r="A346" s="8" t="s">
        <v>2395</v>
      </c>
      <c r="B346" s="9" t="s">
        <v>2396</v>
      </c>
      <c r="C346" s="39"/>
    </row>
    <row r="347" spans="1:3" ht="15.75" x14ac:dyDescent="0.25">
      <c r="A347" s="16" t="s">
        <v>3260</v>
      </c>
      <c r="B347" s="17">
        <v>45721</v>
      </c>
      <c r="C347" s="41"/>
    </row>
    <row r="348" spans="1:3" ht="47.25" x14ac:dyDescent="0.25">
      <c r="A348" s="8" t="s">
        <v>2500</v>
      </c>
      <c r="B348" s="9" t="s">
        <v>2501</v>
      </c>
      <c r="C348" s="39"/>
    </row>
    <row r="349" spans="1:3" ht="15.75" x14ac:dyDescent="0.25">
      <c r="A349" s="11" t="s">
        <v>1769</v>
      </c>
      <c r="B349" s="9">
        <v>42424</v>
      </c>
      <c r="C349" s="40"/>
    </row>
    <row r="350" spans="1:3" ht="47.25" x14ac:dyDescent="0.25">
      <c r="A350" s="11" t="s">
        <v>432</v>
      </c>
      <c r="B350" s="9" t="s">
        <v>433</v>
      </c>
      <c r="C350" s="40"/>
    </row>
    <row r="351" spans="1:3" ht="31.5" x14ac:dyDescent="0.25">
      <c r="A351" s="11" t="s">
        <v>2520</v>
      </c>
      <c r="B351" s="9">
        <v>43572</v>
      </c>
      <c r="C351" s="39"/>
    </row>
    <row r="352" spans="1:3" ht="15.75" x14ac:dyDescent="0.25">
      <c r="A352" s="11" t="s">
        <v>839</v>
      </c>
      <c r="B352" s="9">
        <v>40647</v>
      </c>
      <c r="C352" s="40"/>
    </row>
    <row r="353" spans="1:3" ht="78.75" x14ac:dyDescent="0.25">
      <c r="A353" s="11" t="s">
        <v>840</v>
      </c>
      <c r="B353" s="19" t="s">
        <v>841</v>
      </c>
      <c r="C353" s="40"/>
    </row>
    <row r="354" spans="1:3" ht="47.25" x14ac:dyDescent="0.25">
      <c r="A354" s="11" t="s">
        <v>476</v>
      </c>
      <c r="B354" s="9">
        <v>40081</v>
      </c>
      <c r="C354" s="40"/>
    </row>
    <row r="355" spans="1:3" ht="15.75" x14ac:dyDescent="0.25">
      <c r="A355" s="11" t="s">
        <v>1679</v>
      </c>
      <c r="B355" s="9">
        <v>42275</v>
      </c>
      <c r="C355" s="40"/>
    </row>
    <row r="356" spans="1:3" ht="15.75" x14ac:dyDescent="0.25">
      <c r="A356" s="8" t="s">
        <v>2008</v>
      </c>
      <c r="B356" s="9">
        <v>42754</v>
      </c>
      <c r="C356" s="39"/>
    </row>
    <row r="357" spans="1:3" ht="15.75" x14ac:dyDescent="0.25">
      <c r="A357" s="8" t="s">
        <v>2487</v>
      </c>
      <c r="B357" s="9">
        <v>43480</v>
      </c>
      <c r="C357" s="39"/>
    </row>
    <row r="358" spans="1:3" ht="15.75" x14ac:dyDescent="0.25">
      <c r="A358" s="11" t="s">
        <v>405</v>
      </c>
      <c r="B358" s="9">
        <v>40003</v>
      </c>
      <c r="C358" s="40"/>
    </row>
    <row r="359" spans="1:3" ht="15.75" x14ac:dyDescent="0.25">
      <c r="A359" s="11" t="s">
        <v>1087</v>
      </c>
      <c r="B359" s="9">
        <v>41129</v>
      </c>
      <c r="C359" s="40"/>
    </row>
    <row r="360" spans="1:3" ht="31.5" x14ac:dyDescent="0.25">
      <c r="A360" s="11" t="s">
        <v>1088</v>
      </c>
      <c r="B360" s="9">
        <v>41129</v>
      </c>
      <c r="C360" s="40"/>
    </row>
    <row r="361" spans="1:3" ht="15.75" x14ac:dyDescent="0.25">
      <c r="A361" s="11" t="s">
        <v>1375</v>
      </c>
      <c r="B361" s="9">
        <v>41729</v>
      </c>
      <c r="C361" s="40"/>
    </row>
    <row r="362" spans="1:3" ht="15.75" x14ac:dyDescent="0.25">
      <c r="A362" s="11" t="s">
        <v>407</v>
      </c>
      <c r="B362" s="9" t="s">
        <v>408</v>
      </c>
      <c r="C362" s="40"/>
    </row>
    <row r="363" spans="1:3" ht="15.75" x14ac:dyDescent="0.25">
      <c r="A363" s="8" t="s">
        <v>2622</v>
      </c>
      <c r="B363" s="9">
        <v>43766</v>
      </c>
      <c r="C363" s="39"/>
    </row>
    <row r="364" spans="1:3" ht="31.5" x14ac:dyDescent="0.25">
      <c r="A364" s="11" t="s">
        <v>192</v>
      </c>
      <c r="B364" s="9" t="s">
        <v>193</v>
      </c>
      <c r="C364" s="40"/>
    </row>
    <row r="365" spans="1:3" ht="31.5" x14ac:dyDescent="0.25">
      <c r="A365" s="22" t="s">
        <v>2625</v>
      </c>
      <c r="B365" s="9" t="s">
        <v>2626</v>
      </c>
      <c r="C365" s="39"/>
    </row>
    <row r="366" spans="1:3" ht="47.25" x14ac:dyDescent="0.25">
      <c r="A366" s="23" t="s">
        <v>1689</v>
      </c>
      <c r="B366" s="9" t="s">
        <v>1690</v>
      </c>
      <c r="C366" s="40"/>
    </row>
    <row r="367" spans="1:3" ht="31.5" x14ac:dyDescent="0.25">
      <c r="A367" s="8" t="s">
        <v>2446</v>
      </c>
      <c r="B367" s="9">
        <v>43402</v>
      </c>
      <c r="C367" s="39"/>
    </row>
    <row r="368" spans="1:3" ht="15.75" x14ac:dyDescent="0.25">
      <c r="A368" s="8" t="s">
        <v>2172</v>
      </c>
      <c r="B368" s="9">
        <v>42963</v>
      </c>
      <c r="C368" s="39"/>
    </row>
    <row r="369" spans="1:3" ht="15.75" x14ac:dyDescent="0.25">
      <c r="A369" s="11" t="s">
        <v>217</v>
      </c>
      <c r="B369" s="9">
        <v>39849</v>
      </c>
      <c r="C369" s="40"/>
    </row>
    <row r="370" spans="1:3" ht="15.75" x14ac:dyDescent="0.25">
      <c r="A370" s="11" t="s">
        <v>1727</v>
      </c>
      <c r="B370" s="9">
        <v>42338</v>
      </c>
      <c r="C370" s="40"/>
    </row>
    <row r="371" spans="1:3" ht="31.5" x14ac:dyDescent="0.25">
      <c r="A371" s="11" t="s">
        <v>1778</v>
      </c>
      <c r="B371" s="9" t="s">
        <v>1779</v>
      </c>
      <c r="C371" s="40"/>
    </row>
    <row r="372" spans="1:3" ht="47.25" x14ac:dyDescent="0.25">
      <c r="A372" s="8" t="s">
        <v>2006</v>
      </c>
      <c r="B372" s="9" t="s">
        <v>2007</v>
      </c>
      <c r="C372" s="39"/>
    </row>
    <row r="373" spans="1:3" ht="15.75" x14ac:dyDescent="0.25">
      <c r="A373" s="11" t="s">
        <v>617</v>
      </c>
      <c r="B373" s="9">
        <v>40304</v>
      </c>
      <c r="C373" s="40"/>
    </row>
    <row r="374" spans="1:3" ht="15.75" x14ac:dyDescent="0.25">
      <c r="A374" s="11" t="s">
        <v>975</v>
      </c>
      <c r="B374" s="9">
        <v>40927</v>
      </c>
      <c r="C374" s="40"/>
    </row>
    <row r="375" spans="1:3" ht="15.75" x14ac:dyDescent="0.25">
      <c r="A375" s="11" t="s">
        <v>815</v>
      </c>
      <c r="B375" s="9">
        <v>40607</v>
      </c>
      <c r="C375" s="40"/>
    </row>
    <row r="376" spans="1:3" ht="15.75" x14ac:dyDescent="0.25">
      <c r="A376" s="11" t="s">
        <v>555</v>
      </c>
      <c r="B376" s="9">
        <v>40213</v>
      </c>
      <c r="C376" s="40"/>
    </row>
    <row r="377" spans="1:3" ht="47.25" x14ac:dyDescent="0.25">
      <c r="A377" s="8" t="s">
        <v>2038</v>
      </c>
      <c r="B377" s="9" t="s">
        <v>2039</v>
      </c>
      <c r="C377" s="39"/>
    </row>
    <row r="378" spans="1:3" ht="15.75" x14ac:dyDescent="0.25">
      <c r="A378" s="11" t="s">
        <v>753</v>
      </c>
      <c r="B378" s="9">
        <v>40484</v>
      </c>
      <c r="C378" s="40"/>
    </row>
    <row r="379" spans="1:3" ht="15.75" x14ac:dyDescent="0.25">
      <c r="A379" s="11" t="s">
        <v>136</v>
      </c>
      <c r="B379" s="9">
        <v>39730</v>
      </c>
      <c r="C379" s="40"/>
    </row>
    <row r="380" spans="1:3" ht="15.75" x14ac:dyDescent="0.25">
      <c r="A380" s="11" t="s">
        <v>499</v>
      </c>
      <c r="B380" s="9" t="s">
        <v>500</v>
      </c>
      <c r="C380" s="40"/>
    </row>
    <row r="381" spans="1:3" ht="31.5" x14ac:dyDescent="0.25">
      <c r="A381" s="8" t="s">
        <v>2028</v>
      </c>
      <c r="B381" s="9" t="s">
        <v>2029</v>
      </c>
      <c r="C381" s="39"/>
    </row>
    <row r="382" spans="1:3" ht="47.25" x14ac:dyDescent="0.25">
      <c r="A382" s="8" t="s">
        <v>2383</v>
      </c>
      <c r="B382" s="9" t="s">
        <v>2382</v>
      </c>
      <c r="C382" s="39"/>
    </row>
    <row r="383" spans="1:3" ht="47.25" x14ac:dyDescent="0.25">
      <c r="A383" s="8" t="s">
        <v>2381</v>
      </c>
      <c r="B383" s="9" t="s">
        <v>2382</v>
      </c>
      <c r="C383" s="39"/>
    </row>
    <row r="384" spans="1:3" ht="15.75" x14ac:dyDescent="0.25">
      <c r="A384" s="8" t="s">
        <v>3099</v>
      </c>
      <c r="B384" s="10">
        <v>45067</v>
      </c>
      <c r="C384" s="39"/>
    </row>
    <row r="385" spans="1:3" ht="15.75" x14ac:dyDescent="0.25">
      <c r="A385" s="8" t="s">
        <v>2995</v>
      </c>
      <c r="B385" s="15" t="s">
        <v>2996</v>
      </c>
      <c r="C385" s="39"/>
    </row>
    <row r="386" spans="1:3" ht="15.75" x14ac:dyDescent="0.25">
      <c r="A386" s="16" t="s">
        <v>3382</v>
      </c>
      <c r="B386" s="26">
        <v>46243</v>
      </c>
      <c r="C386" s="41"/>
    </row>
    <row r="387" spans="1:3" ht="15.75" x14ac:dyDescent="0.25">
      <c r="A387" s="8" t="s">
        <v>2993</v>
      </c>
      <c r="B387" s="15" t="s">
        <v>2994</v>
      </c>
      <c r="C387" s="39"/>
    </row>
    <row r="388" spans="1:3" ht="15.75" x14ac:dyDescent="0.25">
      <c r="A388" s="11" t="s">
        <v>734</v>
      </c>
      <c r="B388" s="9">
        <v>40455</v>
      </c>
      <c r="C388" s="40"/>
    </row>
    <row r="389" spans="1:3" ht="15.75" x14ac:dyDescent="0.25">
      <c r="A389" s="8" t="s">
        <v>2179</v>
      </c>
      <c r="B389" s="9">
        <v>42975</v>
      </c>
      <c r="C389" s="39"/>
    </row>
    <row r="390" spans="1:3" ht="15.75" x14ac:dyDescent="0.25">
      <c r="A390" s="11" t="s">
        <v>573</v>
      </c>
      <c r="B390" s="9">
        <v>40239</v>
      </c>
      <c r="C390" s="40"/>
    </row>
    <row r="391" spans="1:3" ht="15.75" x14ac:dyDescent="0.25">
      <c r="A391" s="8" t="s">
        <v>2233</v>
      </c>
      <c r="B391" s="9">
        <v>43033</v>
      </c>
      <c r="C391" s="39"/>
    </row>
    <row r="392" spans="1:3" ht="47.25" x14ac:dyDescent="0.25">
      <c r="A392" s="8" t="s">
        <v>2047</v>
      </c>
      <c r="B392" s="9" t="s">
        <v>2048</v>
      </c>
      <c r="C392" s="39"/>
    </row>
    <row r="393" spans="1:3" ht="15.75" x14ac:dyDescent="0.25">
      <c r="A393" s="11" t="s">
        <v>1862</v>
      </c>
      <c r="B393" s="9">
        <v>42544</v>
      </c>
      <c r="C393" s="40"/>
    </row>
    <row r="394" spans="1:3" ht="47.25" x14ac:dyDescent="0.25">
      <c r="A394" s="11" t="s">
        <v>1330</v>
      </c>
      <c r="B394" s="9" t="s">
        <v>1331</v>
      </c>
      <c r="C394" s="40"/>
    </row>
    <row r="395" spans="1:3" ht="15.75" x14ac:dyDescent="0.25">
      <c r="A395" s="8" t="s">
        <v>2653</v>
      </c>
      <c r="B395" s="9">
        <v>43893</v>
      </c>
      <c r="C395" s="39"/>
    </row>
    <row r="396" spans="1:3" ht="15.75" x14ac:dyDescent="0.25">
      <c r="A396" s="11" t="s">
        <v>496</v>
      </c>
      <c r="B396" s="9">
        <v>40123</v>
      </c>
      <c r="C396" s="40"/>
    </row>
    <row r="397" spans="1:3" ht="47.25" x14ac:dyDescent="0.25">
      <c r="A397" s="8" t="s">
        <v>3037</v>
      </c>
      <c r="B397" s="14" t="s">
        <v>3038</v>
      </c>
      <c r="C397" s="39"/>
    </row>
    <row r="398" spans="1:3" ht="15.75" x14ac:dyDescent="0.25">
      <c r="A398" s="11" t="s">
        <v>724</v>
      </c>
      <c r="B398" s="9">
        <v>40450</v>
      </c>
      <c r="C398" s="40"/>
    </row>
    <row r="399" spans="1:3" ht="31.5" x14ac:dyDescent="0.25">
      <c r="A399" s="11" t="s">
        <v>1308</v>
      </c>
      <c r="B399" s="9">
        <v>41612</v>
      </c>
      <c r="C399" s="40"/>
    </row>
    <row r="400" spans="1:3" ht="15.75" x14ac:dyDescent="0.25">
      <c r="A400" s="11" t="s">
        <v>1369</v>
      </c>
      <c r="B400" s="9">
        <v>41726</v>
      </c>
      <c r="C400" s="40"/>
    </row>
    <row r="401" spans="1:3" ht="31.5" x14ac:dyDescent="0.25">
      <c r="A401" s="8" t="s">
        <v>2085</v>
      </c>
      <c r="B401" s="9" t="s">
        <v>2086</v>
      </c>
      <c r="C401" s="39"/>
    </row>
    <row r="402" spans="1:3" ht="15.75" x14ac:dyDescent="0.25">
      <c r="A402" s="8" t="s">
        <v>2806</v>
      </c>
      <c r="B402" s="10">
        <v>44376</v>
      </c>
      <c r="C402" s="39"/>
    </row>
    <row r="403" spans="1:3" ht="15.75" x14ac:dyDescent="0.25">
      <c r="A403" s="16" t="s">
        <v>3282</v>
      </c>
      <c r="B403" s="17">
        <v>45777</v>
      </c>
      <c r="C403" s="41"/>
    </row>
    <row r="404" spans="1:3" ht="31.5" x14ac:dyDescent="0.25">
      <c r="A404" s="8" t="s">
        <v>2222</v>
      </c>
      <c r="B404" s="9">
        <v>43021</v>
      </c>
      <c r="C404" s="39"/>
    </row>
    <row r="405" spans="1:3" ht="15.75" x14ac:dyDescent="0.25">
      <c r="A405" s="8" t="s">
        <v>2838</v>
      </c>
      <c r="B405" s="10">
        <v>44453</v>
      </c>
      <c r="C405" s="39"/>
    </row>
    <row r="406" spans="1:3" ht="15.75" x14ac:dyDescent="0.25">
      <c r="A406" s="11" t="s">
        <v>228</v>
      </c>
      <c r="B406" s="9">
        <v>39861</v>
      </c>
      <c r="C406" s="40"/>
    </row>
    <row r="407" spans="1:3" ht="15.75" x14ac:dyDescent="0.25">
      <c r="A407" s="11" t="s">
        <v>1625</v>
      </c>
      <c r="B407" s="9">
        <v>42164</v>
      </c>
      <c r="C407" s="40"/>
    </row>
    <row r="408" spans="1:3" ht="63" x14ac:dyDescent="0.25">
      <c r="A408" s="8" t="s">
        <v>2017</v>
      </c>
      <c r="B408" s="9" t="s">
        <v>2018</v>
      </c>
      <c r="C408" s="42">
        <v>42767</v>
      </c>
    </row>
    <row r="409" spans="1:3" ht="47.25" x14ac:dyDescent="0.25">
      <c r="A409" s="11" t="s">
        <v>41</v>
      </c>
      <c r="B409" s="19" t="s">
        <v>42</v>
      </c>
      <c r="C409" s="40"/>
    </row>
    <row r="410" spans="1:3" ht="47.25" x14ac:dyDescent="0.25">
      <c r="A410" s="11" t="s">
        <v>43</v>
      </c>
      <c r="B410" s="19" t="s">
        <v>42</v>
      </c>
      <c r="C410" s="40"/>
    </row>
    <row r="411" spans="1:3" ht="15.75" x14ac:dyDescent="0.25">
      <c r="A411" s="11" t="s">
        <v>688</v>
      </c>
      <c r="B411" s="9">
        <v>40399</v>
      </c>
      <c r="C411" s="40"/>
    </row>
    <row r="412" spans="1:3" ht="15.75" x14ac:dyDescent="0.25">
      <c r="A412" s="11" t="s">
        <v>1495</v>
      </c>
      <c r="B412" s="9">
        <v>41925</v>
      </c>
      <c r="C412" s="40"/>
    </row>
    <row r="413" spans="1:3" ht="15.75" x14ac:dyDescent="0.25">
      <c r="A413" s="11" t="s">
        <v>1493</v>
      </c>
      <c r="B413" s="9">
        <v>41925</v>
      </c>
      <c r="C413" s="40"/>
    </row>
    <row r="414" spans="1:3" ht="15.75" x14ac:dyDescent="0.25">
      <c r="A414" s="11" t="s">
        <v>1494</v>
      </c>
      <c r="B414" s="9">
        <v>41925</v>
      </c>
      <c r="C414" s="40"/>
    </row>
    <row r="415" spans="1:3" ht="15.75" x14ac:dyDescent="0.25">
      <c r="A415" s="11" t="s">
        <v>1105</v>
      </c>
      <c r="B415" s="9">
        <v>41151</v>
      </c>
      <c r="C415" s="40"/>
    </row>
    <row r="416" spans="1:3" ht="78.75" x14ac:dyDescent="0.25">
      <c r="A416" s="8" t="s">
        <v>2030</v>
      </c>
      <c r="B416" s="9" t="s">
        <v>2031</v>
      </c>
      <c r="C416" s="39"/>
    </row>
    <row r="417" spans="1:3" ht="63" x14ac:dyDescent="0.25">
      <c r="A417" s="8" t="s">
        <v>2802</v>
      </c>
      <c r="B417" s="18" t="s">
        <v>2803</v>
      </c>
      <c r="C417" s="43">
        <v>44362</v>
      </c>
    </row>
    <row r="418" spans="1:3" ht="15.75" x14ac:dyDescent="0.25">
      <c r="A418" s="11" t="s">
        <v>209</v>
      </c>
      <c r="B418" s="9">
        <v>39843</v>
      </c>
      <c r="C418" s="40"/>
    </row>
    <row r="419" spans="1:3" ht="47.25" x14ac:dyDescent="0.25">
      <c r="A419" s="11" t="s">
        <v>1208</v>
      </c>
      <c r="B419" s="9" t="s">
        <v>1209</v>
      </c>
      <c r="C419" s="40"/>
    </row>
    <row r="420" spans="1:3" ht="15.75" x14ac:dyDescent="0.25">
      <c r="A420" s="11" t="s">
        <v>998</v>
      </c>
      <c r="B420" s="9">
        <v>40948</v>
      </c>
      <c r="C420" s="40"/>
    </row>
    <row r="421" spans="1:3" ht="15.75" x14ac:dyDescent="0.25">
      <c r="A421" s="11" t="s">
        <v>489</v>
      </c>
      <c r="B421" s="9" t="s">
        <v>490</v>
      </c>
      <c r="C421" s="40"/>
    </row>
    <row r="422" spans="1:3" ht="15.75" x14ac:dyDescent="0.25">
      <c r="A422" s="11" t="s">
        <v>967</v>
      </c>
      <c r="B422" s="9">
        <v>40918</v>
      </c>
      <c r="C422" s="40"/>
    </row>
    <row r="423" spans="1:3" ht="15.75" x14ac:dyDescent="0.25">
      <c r="A423" s="11" t="s">
        <v>1548</v>
      </c>
      <c r="B423" s="9">
        <v>42012</v>
      </c>
      <c r="C423" s="40"/>
    </row>
    <row r="424" spans="1:3" ht="15.75" x14ac:dyDescent="0.25">
      <c r="A424" s="11" t="s">
        <v>770</v>
      </c>
      <c r="B424" s="9">
        <v>40542</v>
      </c>
      <c r="C424" s="40"/>
    </row>
    <row r="425" spans="1:3" ht="15.75" x14ac:dyDescent="0.25">
      <c r="A425" s="11" t="s">
        <v>199</v>
      </c>
      <c r="B425" s="9">
        <v>39836</v>
      </c>
      <c r="C425" s="40"/>
    </row>
    <row r="426" spans="1:3" ht="47.25" x14ac:dyDescent="0.25">
      <c r="A426" s="11" t="s">
        <v>106</v>
      </c>
      <c r="B426" s="9" t="s">
        <v>107</v>
      </c>
      <c r="C426" s="40"/>
    </row>
    <row r="427" spans="1:3" ht="15.75" x14ac:dyDescent="0.25">
      <c r="A427" s="11" t="s">
        <v>218</v>
      </c>
      <c r="B427" s="9" t="s">
        <v>219</v>
      </c>
      <c r="C427" s="40"/>
    </row>
    <row r="428" spans="1:3" ht="47.25" x14ac:dyDescent="0.25">
      <c r="A428" s="8" t="s">
        <v>2418</v>
      </c>
      <c r="B428" s="9" t="s">
        <v>2419</v>
      </c>
      <c r="C428" s="39"/>
    </row>
    <row r="429" spans="1:3" ht="31.5" x14ac:dyDescent="0.25">
      <c r="A429" s="11" t="s">
        <v>262</v>
      </c>
      <c r="B429" s="9">
        <v>39888</v>
      </c>
      <c r="C429" s="40"/>
    </row>
    <row r="430" spans="1:3" ht="31.5" x14ac:dyDescent="0.25">
      <c r="A430" s="11" t="s">
        <v>442</v>
      </c>
      <c r="B430" s="9">
        <v>40045</v>
      </c>
      <c r="C430" s="40"/>
    </row>
    <row r="431" spans="1:3" ht="15.75" x14ac:dyDescent="0.25">
      <c r="A431" s="11" t="s">
        <v>677</v>
      </c>
      <c r="B431" s="9">
        <v>40373</v>
      </c>
      <c r="C431" s="40"/>
    </row>
    <row r="432" spans="1:3" ht="15.75" x14ac:dyDescent="0.25">
      <c r="A432" s="11" t="s">
        <v>1691</v>
      </c>
      <c r="B432" s="9">
        <v>42284</v>
      </c>
      <c r="C432" s="40"/>
    </row>
    <row r="433" spans="1:3" ht="15.75" x14ac:dyDescent="0.25">
      <c r="A433" s="11" t="s">
        <v>1123</v>
      </c>
      <c r="B433" s="9">
        <v>41184</v>
      </c>
      <c r="C433" s="40"/>
    </row>
    <row r="434" spans="1:3" ht="47.25" x14ac:dyDescent="0.25">
      <c r="A434" s="11" t="s">
        <v>351</v>
      </c>
      <c r="B434" s="9" t="s">
        <v>352</v>
      </c>
      <c r="C434" s="40"/>
    </row>
    <row r="435" spans="1:3" ht="15.75" x14ac:dyDescent="0.25">
      <c r="A435" s="11" t="s">
        <v>1100</v>
      </c>
      <c r="B435" s="9">
        <v>41145</v>
      </c>
      <c r="C435" s="40"/>
    </row>
    <row r="436" spans="1:3" ht="15.75" x14ac:dyDescent="0.25">
      <c r="A436" s="8" t="s">
        <v>2461</v>
      </c>
      <c r="B436" s="9">
        <v>43412</v>
      </c>
      <c r="C436" s="39"/>
    </row>
    <row r="437" spans="1:3" ht="15.75" x14ac:dyDescent="0.25">
      <c r="A437" s="11" t="s">
        <v>956</v>
      </c>
      <c r="B437" s="9">
        <v>40897</v>
      </c>
      <c r="C437" s="40"/>
    </row>
    <row r="438" spans="1:3" ht="15.75" x14ac:dyDescent="0.25">
      <c r="A438" s="11" t="s">
        <v>924</v>
      </c>
      <c r="B438" s="9">
        <v>40837</v>
      </c>
      <c r="C438" s="40"/>
    </row>
    <row r="439" spans="1:3" ht="15.75" x14ac:dyDescent="0.25">
      <c r="A439" s="11" t="s">
        <v>379</v>
      </c>
      <c r="B439" s="9">
        <v>39975</v>
      </c>
      <c r="C439" s="40"/>
    </row>
    <row r="440" spans="1:3" ht="15.75" x14ac:dyDescent="0.25">
      <c r="A440" s="8" t="s">
        <v>2068</v>
      </c>
      <c r="B440" s="9">
        <v>42823</v>
      </c>
      <c r="C440" s="39"/>
    </row>
    <row r="441" spans="1:3" ht="15.75" x14ac:dyDescent="0.25">
      <c r="A441" s="8" t="s">
        <v>2067</v>
      </c>
      <c r="B441" s="9">
        <v>42823</v>
      </c>
      <c r="C441" s="39"/>
    </row>
    <row r="442" spans="1:3" ht="15.75" x14ac:dyDescent="0.25">
      <c r="A442" s="11" t="s">
        <v>1195</v>
      </c>
      <c r="B442" s="9">
        <v>41352</v>
      </c>
      <c r="C442" s="40"/>
    </row>
    <row r="443" spans="1:3" ht="15.75" x14ac:dyDescent="0.25">
      <c r="A443" s="8" t="s">
        <v>2108</v>
      </c>
      <c r="B443" s="9">
        <v>42865</v>
      </c>
      <c r="C443" s="39"/>
    </row>
    <row r="444" spans="1:3" ht="15.75" x14ac:dyDescent="0.25">
      <c r="A444" s="11" t="s">
        <v>973</v>
      </c>
      <c r="B444" s="9">
        <v>40926</v>
      </c>
      <c r="C444" s="40"/>
    </row>
    <row r="445" spans="1:3" ht="15.75" x14ac:dyDescent="0.25">
      <c r="A445" s="8" t="s">
        <v>1998</v>
      </c>
      <c r="B445" s="9">
        <v>42739</v>
      </c>
      <c r="C445" s="39"/>
    </row>
    <row r="446" spans="1:3" ht="15.75" x14ac:dyDescent="0.25">
      <c r="A446" s="11" t="s">
        <v>440</v>
      </c>
      <c r="B446" s="9">
        <v>40045</v>
      </c>
      <c r="C446" s="40"/>
    </row>
    <row r="447" spans="1:3" ht="15.75" x14ac:dyDescent="0.25">
      <c r="A447" s="16" t="s">
        <v>3345</v>
      </c>
      <c r="B447" s="17">
        <v>46111</v>
      </c>
      <c r="C447" s="45"/>
    </row>
    <row r="448" spans="1:3" ht="15.75" x14ac:dyDescent="0.25">
      <c r="A448" s="8" t="s">
        <v>2610</v>
      </c>
      <c r="B448" s="9">
        <v>43731</v>
      </c>
      <c r="C448" s="39"/>
    </row>
    <row r="449" spans="1:3" ht="15.75" x14ac:dyDescent="0.25">
      <c r="A449" s="8" t="s">
        <v>2624</v>
      </c>
      <c r="B449" s="9">
        <v>43770</v>
      </c>
      <c r="C449" s="39"/>
    </row>
    <row r="450" spans="1:3" ht="15.75" x14ac:dyDescent="0.25">
      <c r="A450" s="11" t="s">
        <v>1877</v>
      </c>
      <c r="B450" s="9">
        <v>42571</v>
      </c>
      <c r="C450" s="40"/>
    </row>
    <row r="451" spans="1:3" ht="15.75" x14ac:dyDescent="0.25">
      <c r="A451" s="11" t="s">
        <v>29</v>
      </c>
      <c r="B451" s="9" t="s">
        <v>30</v>
      </c>
      <c r="C451" s="40"/>
    </row>
    <row r="452" spans="1:3" ht="15.75" x14ac:dyDescent="0.25">
      <c r="A452" s="8" t="s">
        <v>2240</v>
      </c>
      <c r="B452" s="9">
        <v>43040</v>
      </c>
      <c r="C452" s="39"/>
    </row>
    <row r="453" spans="1:3" ht="31.5" x14ac:dyDescent="0.25">
      <c r="A453" s="11" t="s">
        <v>1507</v>
      </c>
      <c r="B453" s="9" t="s">
        <v>1508</v>
      </c>
      <c r="C453" s="40"/>
    </row>
    <row r="454" spans="1:3" ht="15.75" x14ac:dyDescent="0.25">
      <c r="A454" s="11" t="s">
        <v>1194</v>
      </c>
      <c r="B454" s="9">
        <v>41347</v>
      </c>
      <c r="C454" s="40"/>
    </row>
    <row r="455" spans="1:3" ht="15.75" x14ac:dyDescent="0.25">
      <c r="A455" s="11" t="s">
        <v>1072</v>
      </c>
      <c r="B455" s="9">
        <v>41096</v>
      </c>
      <c r="C455" s="40"/>
    </row>
    <row r="456" spans="1:3" ht="15.75" x14ac:dyDescent="0.25">
      <c r="A456" s="8" t="s">
        <v>3076</v>
      </c>
      <c r="B456" s="10">
        <v>45009</v>
      </c>
      <c r="C456" s="39"/>
    </row>
    <row r="457" spans="1:3" ht="63" x14ac:dyDescent="0.25">
      <c r="A457" s="8" t="s">
        <v>2843</v>
      </c>
      <c r="B457" s="14" t="s">
        <v>2844</v>
      </c>
      <c r="C457" s="42">
        <v>44468</v>
      </c>
    </row>
    <row r="458" spans="1:3" ht="47.25" x14ac:dyDescent="0.25">
      <c r="A458" s="8" t="s">
        <v>2321</v>
      </c>
      <c r="B458" s="9" t="s">
        <v>2322</v>
      </c>
      <c r="C458" s="39"/>
    </row>
    <row r="459" spans="1:3" ht="47.25" x14ac:dyDescent="0.25">
      <c r="A459" s="11" t="s">
        <v>1471</v>
      </c>
      <c r="B459" s="9" t="s">
        <v>1472</v>
      </c>
      <c r="C459" s="40"/>
    </row>
    <row r="460" spans="1:3" ht="47.25" x14ac:dyDescent="0.25">
      <c r="A460" s="8" t="s">
        <v>2349</v>
      </c>
      <c r="B460" s="9" t="s">
        <v>2350</v>
      </c>
      <c r="C460" s="39"/>
    </row>
    <row r="461" spans="1:3" ht="31.5" x14ac:dyDescent="0.25">
      <c r="A461" s="11" t="s">
        <v>1456</v>
      </c>
      <c r="B461" s="9" t="s">
        <v>1457</v>
      </c>
      <c r="C461" s="40"/>
    </row>
    <row r="462" spans="1:3" ht="78.75" x14ac:dyDescent="0.25">
      <c r="A462" s="11" t="s">
        <v>58</v>
      </c>
      <c r="B462" s="19" t="s">
        <v>59</v>
      </c>
      <c r="C462" s="42">
        <v>44530</v>
      </c>
    </row>
    <row r="463" spans="1:3" ht="78.75" x14ac:dyDescent="0.25">
      <c r="A463" s="11" t="s">
        <v>58</v>
      </c>
      <c r="B463" s="19" t="s">
        <v>59</v>
      </c>
      <c r="C463" s="42">
        <v>44966</v>
      </c>
    </row>
    <row r="464" spans="1:3" ht="15.75" x14ac:dyDescent="0.25">
      <c r="A464" s="11" t="s">
        <v>682</v>
      </c>
      <c r="B464" s="9">
        <v>40381</v>
      </c>
      <c r="C464" s="40"/>
    </row>
    <row r="465" spans="1:3" ht="15.75" x14ac:dyDescent="0.25">
      <c r="A465" s="8" t="s">
        <v>2302</v>
      </c>
      <c r="B465" s="9">
        <v>43123</v>
      </c>
      <c r="C465" s="39"/>
    </row>
    <row r="466" spans="1:3" ht="15.75" x14ac:dyDescent="0.25">
      <c r="A466" s="8" t="s">
        <v>2392</v>
      </c>
      <c r="B466" s="9">
        <v>43305</v>
      </c>
      <c r="C466" s="39"/>
    </row>
    <row r="467" spans="1:3" ht="15.75" x14ac:dyDescent="0.25">
      <c r="A467" s="8" t="s">
        <v>1961</v>
      </c>
      <c r="B467" s="9">
        <v>42697</v>
      </c>
      <c r="C467" s="39"/>
    </row>
    <row r="468" spans="1:3" ht="15.75" x14ac:dyDescent="0.25">
      <c r="A468" s="11" t="s">
        <v>1830</v>
      </c>
      <c r="B468" s="9">
        <v>42500</v>
      </c>
      <c r="C468" s="40"/>
    </row>
    <row r="469" spans="1:3" ht="15.75" x14ac:dyDescent="0.25">
      <c r="A469" s="16" t="s">
        <v>3267</v>
      </c>
      <c r="B469" s="17">
        <v>45740</v>
      </c>
      <c r="C469" s="41"/>
    </row>
    <row r="470" spans="1:3" ht="15.75" x14ac:dyDescent="0.25">
      <c r="A470" s="16" t="s">
        <v>3324</v>
      </c>
      <c r="B470" s="17">
        <v>45996</v>
      </c>
      <c r="C470" s="49"/>
    </row>
    <row r="471" spans="1:3" ht="15.75" x14ac:dyDescent="0.25">
      <c r="A471" s="11" t="s">
        <v>1171</v>
      </c>
      <c r="B471" s="9">
        <v>41283</v>
      </c>
      <c r="C471" s="40"/>
    </row>
    <row r="472" spans="1:3" ht="15.75" x14ac:dyDescent="0.25">
      <c r="A472" s="8" t="s">
        <v>3154</v>
      </c>
      <c r="B472" s="10">
        <v>45243</v>
      </c>
      <c r="C472" s="39"/>
    </row>
    <row r="473" spans="1:3" ht="15.75" x14ac:dyDescent="0.25">
      <c r="A473" s="11" t="s">
        <v>429</v>
      </c>
      <c r="B473" s="9">
        <v>40031</v>
      </c>
      <c r="C473" s="40"/>
    </row>
    <row r="474" spans="1:3" ht="15.75" x14ac:dyDescent="0.25">
      <c r="A474" s="8" t="s">
        <v>2776</v>
      </c>
      <c r="B474" s="10">
        <v>44299</v>
      </c>
      <c r="C474" s="39"/>
    </row>
    <row r="475" spans="1:3" ht="31.5" x14ac:dyDescent="0.25">
      <c r="A475" s="11" t="s">
        <v>583</v>
      </c>
      <c r="B475" s="9" t="s">
        <v>584</v>
      </c>
      <c r="C475" s="40"/>
    </row>
    <row r="476" spans="1:3" ht="15.75" x14ac:dyDescent="0.25">
      <c r="A476" s="11" t="s">
        <v>937</v>
      </c>
      <c r="B476" s="9">
        <v>40863</v>
      </c>
      <c r="C476" s="40"/>
    </row>
    <row r="477" spans="1:3" ht="15.75" x14ac:dyDescent="0.25">
      <c r="A477" s="11" t="s">
        <v>1666</v>
      </c>
      <c r="B477" s="9">
        <v>42235</v>
      </c>
      <c r="C477" s="40"/>
    </row>
    <row r="478" spans="1:3" ht="15.75" x14ac:dyDescent="0.25">
      <c r="A478" s="11" t="s">
        <v>592</v>
      </c>
      <c r="B478" s="9">
        <v>40256</v>
      </c>
      <c r="C478" s="40"/>
    </row>
    <row r="479" spans="1:3" ht="47.25" x14ac:dyDescent="0.25">
      <c r="A479" s="11" t="s">
        <v>1498</v>
      </c>
      <c r="B479" s="9" t="s">
        <v>1499</v>
      </c>
      <c r="C479" s="40"/>
    </row>
    <row r="480" spans="1:3" ht="47.25" x14ac:dyDescent="0.25">
      <c r="A480" s="16" t="s">
        <v>3273</v>
      </c>
      <c r="B480" s="26" t="s">
        <v>3274</v>
      </c>
      <c r="C480" s="41"/>
    </row>
    <row r="481" spans="1:3" ht="47.25" x14ac:dyDescent="0.25">
      <c r="A481" s="8" t="s">
        <v>2267</v>
      </c>
      <c r="B481" s="9" t="s">
        <v>2268</v>
      </c>
      <c r="C481" s="39"/>
    </row>
    <row r="482" spans="1:3" ht="15.75" x14ac:dyDescent="0.25">
      <c r="A482" s="11" t="s">
        <v>1170</v>
      </c>
      <c r="B482" s="9">
        <v>41281</v>
      </c>
      <c r="C482" s="40"/>
    </row>
    <row r="483" spans="1:3" ht="15.75" x14ac:dyDescent="0.25">
      <c r="A483" s="11" t="s">
        <v>712</v>
      </c>
      <c r="B483" s="9">
        <v>40442</v>
      </c>
      <c r="C483" s="40"/>
    </row>
    <row r="484" spans="1:3" ht="47.25" x14ac:dyDescent="0.25">
      <c r="A484" s="8" t="s">
        <v>2646</v>
      </c>
      <c r="B484" s="9" t="s">
        <v>2647</v>
      </c>
      <c r="C484" s="39"/>
    </row>
    <row r="485" spans="1:3" ht="15.75" x14ac:dyDescent="0.25">
      <c r="A485" s="8" t="s">
        <v>2902</v>
      </c>
      <c r="B485" s="15" t="s">
        <v>2903</v>
      </c>
      <c r="C485" s="39"/>
    </row>
    <row r="486" spans="1:3" ht="47.25" x14ac:dyDescent="0.25">
      <c r="A486" s="8" t="s">
        <v>2717</v>
      </c>
      <c r="B486" s="14" t="s">
        <v>2718</v>
      </c>
      <c r="C486" s="39"/>
    </row>
    <row r="487" spans="1:3" ht="47.25" x14ac:dyDescent="0.25">
      <c r="A487" s="11" t="s">
        <v>567</v>
      </c>
      <c r="B487" s="9" t="s">
        <v>568</v>
      </c>
      <c r="C487" s="40"/>
    </row>
    <row r="488" spans="1:3" ht="63" x14ac:dyDescent="0.25">
      <c r="A488" s="8" t="s">
        <v>3083</v>
      </c>
      <c r="B488" s="14" t="s">
        <v>3084</v>
      </c>
      <c r="C488" s="39"/>
    </row>
    <row r="489" spans="1:3" ht="15.75" x14ac:dyDescent="0.25">
      <c r="A489" s="8" t="s">
        <v>2954</v>
      </c>
      <c r="B489" s="15" t="s">
        <v>2955</v>
      </c>
      <c r="C489" s="39"/>
    </row>
    <row r="490" spans="1:3" ht="78.75" x14ac:dyDescent="0.25">
      <c r="A490" s="11" t="s">
        <v>625</v>
      </c>
      <c r="B490" s="9" t="s">
        <v>626</v>
      </c>
      <c r="C490" s="42">
        <v>42394</v>
      </c>
    </row>
    <row r="491" spans="1:3" ht="47.25" x14ac:dyDescent="0.25">
      <c r="A491" s="11" t="s">
        <v>627</v>
      </c>
      <c r="B491" s="9" t="s">
        <v>628</v>
      </c>
      <c r="C491" s="40"/>
    </row>
    <row r="492" spans="1:3" ht="47.25" x14ac:dyDescent="0.25">
      <c r="A492" s="11" t="s">
        <v>1695</v>
      </c>
      <c r="B492" s="9" t="s">
        <v>1696</v>
      </c>
      <c r="C492" s="40"/>
    </row>
    <row r="493" spans="1:3" ht="15.75" x14ac:dyDescent="0.25">
      <c r="A493" s="8" t="s">
        <v>2612</v>
      </c>
      <c r="B493" s="9">
        <v>43732</v>
      </c>
      <c r="C493" s="39"/>
    </row>
    <row r="494" spans="1:3" ht="31.5" x14ac:dyDescent="0.25">
      <c r="A494" s="11" t="s">
        <v>757</v>
      </c>
      <c r="B494" s="9">
        <v>40485</v>
      </c>
      <c r="C494" s="40"/>
    </row>
    <row r="495" spans="1:3" ht="47.25" x14ac:dyDescent="0.25">
      <c r="A495" s="11" t="s">
        <v>1641</v>
      </c>
      <c r="B495" s="9" t="s">
        <v>1642</v>
      </c>
      <c r="C495" s="40"/>
    </row>
    <row r="496" spans="1:3" ht="15.75" x14ac:dyDescent="0.25">
      <c r="A496" s="11" t="s">
        <v>343</v>
      </c>
      <c r="B496" s="9">
        <v>39955</v>
      </c>
      <c r="C496" s="40"/>
    </row>
    <row r="497" spans="1:3" ht="15.75" x14ac:dyDescent="0.25">
      <c r="A497" s="11" t="s">
        <v>1267</v>
      </c>
      <c r="B497" s="9">
        <v>41513</v>
      </c>
      <c r="C497" s="40"/>
    </row>
    <row r="498" spans="1:3" ht="15.75" x14ac:dyDescent="0.25">
      <c r="A498" s="8" t="s">
        <v>2425</v>
      </c>
      <c r="B498" s="9">
        <v>43353</v>
      </c>
      <c r="C498" s="39"/>
    </row>
    <row r="499" spans="1:3" ht="15.75" x14ac:dyDescent="0.25">
      <c r="A499" s="11" t="s">
        <v>350</v>
      </c>
      <c r="B499" s="9">
        <v>39965</v>
      </c>
      <c r="C499" s="40"/>
    </row>
    <row r="500" spans="1:3" ht="15.75" x14ac:dyDescent="0.25">
      <c r="A500" s="8" t="s">
        <v>2366</v>
      </c>
      <c r="B500" s="9">
        <v>43257</v>
      </c>
      <c r="C500" s="39"/>
    </row>
    <row r="501" spans="1:3" ht="31.5" x14ac:dyDescent="0.25">
      <c r="A501" s="11" t="s">
        <v>1000</v>
      </c>
      <c r="B501" s="9">
        <v>40952</v>
      </c>
      <c r="C501" s="40"/>
    </row>
    <row r="502" spans="1:3" ht="15.75" x14ac:dyDescent="0.25">
      <c r="A502" s="8" t="s">
        <v>3108</v>
      </c>
      <c r="B502" s="10">
        <v>45090</v>
      </c>
      <c r="C502" s="39"/>
    </row>
    <row r="503" spans="1:3" ht="15.75" x14ac:dyDescent="0.25">
      <c r="A503" s="11" t="s">
        <v>1931</v>
      </c>
      <c r="B503" s="9">
        <v>42656</v>
      </c>
      <c r="C503" s="40"/>
    </row>
    <row r="504" spans="1:3" ht="15.75" x14ac:dyDescent="0.25">
      <c r="A504" s="8" t="s">
        <v>2001</v>
      </c>
      <c r="B504" s="9">
        <v>42739</v>
      </c>
      <c r="C504" s="39"/>
    </row>
    <row r="505" spans="1:3" ht="15.75" x14ac:dyDescent="0.25">
      <c r="A505" s="8" t="s">
        <v>3122</v>
      </c>
      <c r="B505" s="10">
        <v>45113</v>
      </c>
      <c r="C505" s="39"/>
    </row>
    <row r="506" spans="1:3" ht="15.75" x14ac:dyDescent="0.25">
      <c r="A506" s="8" t="s">
        <v>2293</v>
      </c>
      <c r="B506" s="9">
        <v>43111</v>
      </c>
      <c r="C506" s="39"/>
    </row>
    <row r="507" spans="1:3" ht="15.75" x14ac:dyDescent="0.25">
      <c r="A507" s="11" t="s">
        <v>446</v>
      </c>
      <c r="B507" s="9">
        <v>40051</v>
      </c>
      <c r="C507" s="40"/>
    </row>
    <row r="508" spans="1:3" ht="15.75" x14ac:dyDescent="0.25">
      <c r="A508" s="11" t="s">
        <v>406</v>
      </c>
      <c r="B508" s="9">
        <v>40011</v>
      </c>
      <c r="C508" s="40"/>
    </row>
    <row r="509" spans="1:3" ht="47.25" x14ac:dyDescent="0.25">
      <c r="A509" s="8" t="s">
        <v>2122</v>
      </c>
      <c r="B509" s="9" t="s">
        <v>2123</v>
      </c>
      <c r="C509" s="39"/>
    </row>
    <row r="510" spans="1:3" ht="15.75" x14ac:dyDescent="0.25">
      <c r="A510" s="8" t="s">
        <v>2703</v>
      </c>
      <c r="B510" s="10">
        <v>44076</v>
      </c>
      <c r="C510" s="39"/>
    </row>
    <row r="511" spans="1:3" ht="31.5" x14ac:dyDescent="0.25">
      <c r="A511" s="11" t="s">
        <v>562</v>
      </c>
      <c r="B511" s="9">
        <v>40228</v>
      </c>
      <c r="C511" s="40"/>
    </row>
    <row r="512" spans="1:3" ht="15.75" x14ac:dyDescent="0.25">
      <c r="A512" s="11" t="s">
        <v>1788</v>
      </c>
      <c r="B512" s="9">
        <v>42450</v>
      </c>
      <c r="C512" s="40"/>
    </row>
    <row r="513" spans="1:3" ht="15.75" x14ac:dyDescent="0.25">
      <c r="A513" s="11" t="s">
        <v>802</v>
      </c>
      <c r="B513" s="9">
        <v>40591</v>
      </c>
      <c r="C513" s="40"/>
    </row>
    <row r="514" spans="1:3" ht="15.75" x14ac:dyDescent="0.25">
      <c r="A514" s="11" t="s">
        <v>2517</v>
      </c>
      <c r="B514" s="9">
        <v>43570</v>
      </c>
      <c r="C514" s="39"/>
    </row>
    <row r="515" spans="1:3" ht="63" x14ac:dyDescent="0.25">
      <c r="A515" s="11" t="s">
        <v>3</v>
      </c>
      <c r="B515" s="9" t="s">
        <v>4</v>
      </c>
      <c r="C515" s="44">
        <v>41572</v>
      </c>
    </row>
    <row r="516" spans="1:3" ht="63" x14ac:dyDescent="0.25">
      <c r="A516" s="8" t="s">
        <v>2720</v>
      </c>
      <c r="B516" s="14" t="s">
        <v>2721</v>
      </c>
      <c r="C516" s="50">
        <v>44125</v>
      </c>
    </row>
    <row r="517" spans="1:3" ht="63" x14ac:dyDescent="0.25">
      <c r="A517" s="8" t="s">
        <v>2720</v>
      </c>
      <c r="B517" s="14" t="s">
        <v>2722</v>
      </c>
      <c r="C517" s="39"/>
    </row>
    <row r="518" spans="1:3" ht="63" x14ac:dyDescent="0.25">
      <c r="A518" s="8" t="s">
        <v>2720</v>
      </c>
      <c r="B518" s="14" t="s">
        <v>2723</v>
      </c>
      <c r="C518" s="50">
        <v>46230</v>
      </c>
    </row>
    <row r="519" spans="1:3" ht="63" x14ac:dyDescent="0.25">
      <c r="A519" s="8" t="s">
        <v>3105</v>
      </c>
      <c r="B519" s="24" t="s">
        <v>3106</v>
      </c>
      <c r="C519" s="42">
        <v>45090</v>
      </c>
    </row>
    <row r="520" spans="1:3" ht="63" x14ac:dyDescent="0.25">
      <c r="A520" s="8" t="s">
        <v>3105</v>
      </c>
      <c r="B520" s="24" t="s">
        <v>3106</v>
      </c>
      <c r="C520" s="43">
        <v>45348</v>
      </c>
    </row>
    <row r="521" spans="1:3" ht="47.25" x14ac:dyDescent="0.25">
      <c r="A521" s="11" t="s">
        <v>834</v>
      </c>
      <c r="B521" s="9" t="s">
        <v>835</v>
      </c>
      <c r="C521" s="40"/>
    </row>
    <row r="522" spans="1:3" ht="94.5" x14ac:dyDescent="0.25">
      <c r="A522" s="11" t="s">
        <v>1002</v>
      </c>
      <c r="B522" s="9" t="s">
        <v>1003</v>
      </c>
      <c r="C522" s="42">
        <v>40960</v>
      </c>
    </row>
    <row r="523" spans="1:3" ht="63" x14ac:dyDescent="0.25">
      <c r="A523" s="11" t="s">
        <v>168</v>
      </c>
      <c r="B523" s="9" t="s">
        <v>169</v>
      </c>
      <c r="C523" s="40"/>
    </row>
    <row r="524" spans="1:3" ht="15.75" x14ac:dyDescent="0.25">
      <c r="A524" s="11" t="s">
        <v>1019</v>
      </c>
      <c r="B524" s="9">
        <v>40988</v>
      </c>
      <c r="C524" s="40"/>
    </row>
    <row r="525" spans="1:3" ht="15.75" x14ac:dyDescent="0.25">
      <c r="A525" s="11" t="s">
        <v>459</v>
      </c>
      <c r="B525" s="9">
        <v>40067</v>
      </c>
      <c r="C525" s="40"/>
    </row>
    <row r="526" spans="1:3" ht="15.75" x14ac:dyDescent="0.25">
      <c r="A526" s="16" t="s">
        <v>3257</v>
      </c>
      <c r="B526" s="17">
        <v>45713</v>
      </c>
      <c r="C526" s="41"/>
    </row>
    <row r="527" spans="1:3" ht="47.25" x14ac:dyDescent="0.25">
      <c r="A527" s="11" t="s">
        <v>1789</v>
      </c>
      <c r="B527" s="9" t="s">
        <v>1790</v>
      </c>
      <c r="C527" s="40"/>
    </row>
    <row r="528" spans="1:3" ht="15.75" x14ac:dyDescent="0.25">
      <c r="A528" s="11" t="s">
        <v>920</v>
      </c>
      <c r="B528" s="9">
        <v>40827</v>
      </c>
      <c r="C528" s="40"/>
    </row>
    <row r="529" spans="1:3" ht="47.25" x14ac:dyDescent="0.25">
      <c r="A529" s="16" t="s">
        <v>3258</v>
      </c>
      <c r="B529" s="26" t="s">
        <v>3259</v>
      </c>
      <c r="C529" s="41"/>
    </row>
    <row r="530" spans="1:3" ht="15.75" x14ac:dyDescent="0.25">
      <c r="A530" s="11" t="s">
        <v>982</v>
      </c>
      <c r="B530" s="9">
        <v>40932</v>
      </c>
      <c r="C530" s="40"/>
    </row>
    <row r="531" spans="1:3" ht="15.75" x14ac:dyDescent="0.25">
      <c r="A531" s="11" t="s">
        <v>1227</v>
      </c>
      <c r="B531" s="9">
        <v>41453</v>
      </c>
      <c r="C531" s="40"/>
    </row>
    <row r="532" spans="1:3" ht="15.75" x14ac:dyDescent="0.25">
      <c r="A532" s="8" t="s">
        <v>1997</v>
      </c>
      <c r="B532" s="9">
        <v>42738</v>
      </c>
      <c r="C532" s="39"/>
    </row>
    <row r="533" spans="1:3" ht="15.75" x14ac:dyDescent="0.25">
      <c r="A533" s="11" t="s">
        <v>1881</v>
      </c>
      <c r="B533" s="9">
        <v>42579</v>
      </c>
      <c r="C533" s="40"/>
    </row>
    <row r="534" spans="1:3" ht="15.75" x14ac:dyDescent="0.25">
      <c r="A534" s="11" t="s">
        <v>944</v>
      </c>
      <c r="B534" s="9">
        <v>40878</v>
      </c>
      <c r="C534" s="40"/>
    </row>
    <row r="535" spans="1:3" ht="15.75" x14ac:dyDescent="0.25">
      <c r="A535" s="11" t="s">
        <v>867</v>
      </c>
      <c r="B535" s="9">
        <v>40704</v>
      </c>
      <c r="C535" s="40"/>
    </row>
    <row r="536" spans="1:3" ht="15.75" x14ac:dyDescent="0.25">
      <c r="A536" s="16" t="s">
        <v>3284</v>
      </c>
      <c r="B536" s="17">
        <v>45785</v>
      </c>
      <c r="C536" s="41"/>
    </row>
    <row r="537" spans="1:3" ht="15.75" x14ac:dyDescent="0.25">
      <c r="A537" s="11" t="s">
        <v>225</v>
      </c>
      <c r="B537" s="9">
        <v>39856</v>
      </c>
      <c r="C537" s="40"/>
    </row>
    <row r="538" spans="1:3" ht="15.75" x14ac:dyDescent="0.25">
      <c r="A538" s="11" t="s">
        <v>312</v>
      </c>
      <c r="B538" s="9">
        <v>39927</v>
      </c>
      <c r="C538" s="40"/>
    </row>
    <row r="539" spans="1:3" ht="15.75" x14ac:dyDescent="0.25">
      <c r="A539" s="11" t="s">
        <v>1816</v>
      </c>
      <c r="B539" s="9">
        <v>42485</v>
      </c>
      <c r="C539" s="40"/>
    </row>
    <row r="540" spans="1:3" ht="15.75" x14ac:dyDescent="0.25">
      <c r="A540" s="11" t="s">
        <v>1011</v>
      </c>
      <c r="B540" s="9">
        <v>40973</v>
      </c>
      <c r="C540" s="40"/>
    </row>
    <row r="541" spans="1:3" ht="15.75" x14ac:dyDescent="0.25">
      <c r="A541" s="11" t="s">
        <v>317</v>
      </c>
      <c r="B541" s="9">
        <v>39927</v>
      </c>
      <c r="C541" s="40"/>
    </row>
    <row r="542" spans="1:3" ht="31.5" x14ac:dyDescent="0.25">
      <c r="A542" s="11" t="s">
        <v>1477</v>
      </c>
      <c r="B542" s="9">
        <v>41899</v>
      </c>
      <c r="C542" s="40"/>
    </row>
    <row r="543" spans="1:3" ht="15.75" x14ac:dyDescent="0.25">
      <c r="A543" s="11" t="s">
        <v>1589</v>
      </c>
      <c r="B543" s="9">
        <v>42107</v>
      </c>
      <c r="C543" s="40"/>
    </row>
    <row r="544" spans="1:3" ht="15.75" x14ac:dyDescent="0.25">
      <c r="A544" s="11" t="s">
        <v>1271</v>
      </c>
      <c r="B544" s="9">
        <v>41528</v>
      </c>
      <c r="C544" s="40"/>
    </row>
    <row r="545" spans="1:3" ht="15.75" x14ac:dyDescent="0.25">
      <c r="A545" s="11" t="s">
        <v>593</v>
      </c>
      <c r="B545" s="9">
        <v>40256</v>
      </c>
      <c r="C545" s="40"/>
    </row>
    <row r="546" spans="1:3" ht="31.5" x14ac:dyDescent="0.25">
      <c r="A546" s="11" t="s">
        <v>1577</v>
      </c>
      <c r="B546" s="9" t="s">
        <v>1578</v>
      </c>
      <c r="C546" s="40"/>
    </row>
    <row r="547" spans="1:3" ht="47.25" x14ac:dyDescent="0.25">
      <c r="A547" s="11" t="s">
        <v>1616</v>
      </c>
      <c r="B547" s="9" t="s">
        <v>1617</v>
      </c>
      <c r="C547" s="40"/>
    </row>
    <row r="548" spans="1:3" ht="15.75" x14ac:dyDescent="0.25">
      <c r="A548" s="11" t="s">
        <v>778</v>
      </c>
      <c r="B548" s="9">
        <v>40548</v>
      </c>
      <c r="C548" s="40"/>
    </row>
    <row r="549" spans="1:3" ht="47.25" x14ac:dyDescent="0.25">
      <c r="A549" s="11" t="s">
        <v>1909</v>
      </c>
      <c r="B549" s="9" t="s">
        <v>1910</v>
      </c>
      <c r="C549" s="40"/>
    </row>
    <row r="550" spans="1:3" ht="15.75" x14ac:dyDescent="0.25">
      <c r="A550" s="11" t="s">
        <v>1731</v>
      </c>
      <c r="B550" s="9">
        <v>42346</v>
      </c>
      <c r="C550" s="40"/>
    </row>
    <row r="551" spans="1:3" ht="15.75" x14ac:dyDescent="0.25">
      <c r="A551" s="11" t="s">
        <v>926</v>
      </c>
      <c r="B551" s="9">
        <v>40841</v>
      </c>
      <c r="C551" s="40"/>
    </row>
    <row r="552" spans="1:3" ht="15.75" x14ac:dyDescent="0.25">
      <c r="A552" s="11" t="s">
        <v>774</v>
      </c>
      <c r="B552" s="9">
        <v>40546</v>
      </c>
      <c r="C552" s="40"/>
    </row>
    <row r="553" spans="1:3" ht="15.75" x14ac:dyDescent="0.25">
      <c r="A553" s="8" t="s">
        <v>2870</v>
      </c>
      <c r="B553" s="15" t="s">
        <v>2871</v>
      </c>
      <c r="C553" s="39"/>
    </row>
    <row r="554" spans="1:3" ht="15.75" x14ac:dyDescent="0.25">
      <c r="A554" s="16" t="s">
        <v>3329</v>
      </c>
      <c r="B554" s="17">
        <v>46038</v>
      </c>
      <c r="C554" s="49"/>
    </row>
    <row r="555" spans="1:3" ht="47.25" x14ac:dyDescent="0.25">
      <c r="A555" s="11" t="s">
        <v>1238</v>
      </c>
      <c r="B555" s="9" t="s">
        <v>1239</v>
      </c>
      <c r="C555" s="40"/>
    </row>
    <row r="556" spans="1:3" ht="31.5" x14ac:dyDescent="0.25">
      <c r="A556" s="11" t="s">
        <v>1385</v>
      </c>
      <c r="B556" s="9" t="s">
        <v>1384</v>
      </c>
      <c r="C556" s="40"/>
    </row>
    <row r="557" spans="1:3" ht="15.75" x14ac:dyDescent="0.25">
      <c r="A557" s="8" t="s">
        <v>2878</v>
      </c>
      <c r="B557" s="15" t="s">
        <v>2877</v>
      </c>
      <c r="C557" s="39"/>
    </row>
    <row r="558" spans="1:3" ht="15.75" x14ac:dyDescent="0.25">
      <c r="A558" s="11" t="s">
        <v>796</v>
      </c>
      <c r="B558" s="9">
        <v>40571</v>
      </c>
      <c r="C558" s="40"/>
    </row>
    <row r="559" spans="1:3" ht="47.25" x14ac:dyDescent="0.25">
      <c r="A559" s="11" t="s">
        <v>1183</v>
      </c>
      <c r="B559" s="9" t="s">
        <v>1184</v>
      </c>
      <c r="C559" s="40"/>
    </row>
    <row r="560" spans="1:3" ht="15.75" x14ac:dyDescent="0.25">
      <c r="A560" s="8" t="s">
        <v>2183</v>
      </c>
      <c r="B560" s="9">
        <v>42983</v>
      </c>
      <c r="C560" s="39"/>
    </row>
    <row r="561" spans="1:3" ht="15.75" x14ac:dyDescent="0.25">
      <c r="A561" s="11" t="s">
        <v>525</v>
      </c>
      <c r="B561" s="9">
        <v>40158</v>
      </c>
      <c r="C561" s="40"/>
    </row>
    <row r="562" spans="1:3" ht="15.75" x14ac:dyDescent="0.25">
      <c r="A562" s="11" t="s">
        <v>660</v>
      </c>
      <c r="B562" s="9">
        <v>40350</v>
      </c>
      <c r="C562" s="40"/>
    </row>
    <row r="563" spans="1:3" ht="15.75" x14ac:dyDescent="0.25">
      <c r="A563" s="8" t="s">
        <v>2698</v>
      </c>
      <c r="B563" s="10">
        <v>44049</v>
      </c>
      <c r="C563" s="39"/>
    </row>
    <row r="564" spans="1:3" ht="15.75" x14ac:dyDescent="0.25">
      <c r="A564" s="8" t="s">
        <v>2593</v>
      </c>
      <c r="B564" s="9">
        <v>43703</v>
      </c>
      <c r="C564" s="39"/>
    </row>
    <row r="565" spans="1:3" ht="78.75" x14ac:dyDescent="0.25">
      <c r="A565" s="11" t="s">
        <v>1729</v>
      </c>
      <c r="B565" s="9" t="s">
        <v>1730</v>
      </c>
      <c r="C565" s="40"/>
    </row>
    <row r="566" spans="1:3" ht="15.75" x14ac:dyDescent="0.25">
      <c r="A566" s="16" t="s">
        <v>3302</v>
      </c>
      <c r="B566" s="17">
        <v>45896</v>
      </c>
      <c r="C566" s="41"/>
    </row>
    <row r="567" spans="1:3" ht="15.75" x14ac:dyDescent="0.25">
      <c r="A567" s="8" t="s">
        <v>2484</v>
      </c>
      <c r="B567" s="9">
        <v>43466</v>
      </c>
      <c r="C567" s="39"/>
    </row>
    <row r="568" spans="1:3" ht="15.75" x14ac:dyDescent="0.25">
      <c r="A568" s="11" t="s">
        <v>332</v>
      </c>
      <c r="B568" s="9">
        <v>39941</v>
      </c>
      <c r="C568" s="40"/>
    </row>
    <row r="569" spans="1:3" ht="15.75" x14ac:dyDescent="0.25">
      <c r="A569" s="11" t="s">
        <v>313</v>
      </c>
      <c r="B569" s="9">
        <v>39927</v>
      </c>
      <c r="C569" s="40"/>
    </row>
    <row r="570" spans="1:3" ht="15.75" x14ac:dyDescent="0.25">
      <c r="A570" s="11" t="s">
        <v>1711</v>
      </c>
      <c r="B570" s="9">
        <v>42314</v>
      </c>
      <c r="C570" s="40"/>
    </row>
    <row r="571" spans="1:3" ht="15.75" x14ac:dyDescent="0.25">
      <c r="A571" s="8" t="s">
        <v>2862</v>
      </c>
      <c r="B571" s="15" t="s">
        <v>2863</v>
      </c>
      <c r="C571" s="39"/>
    </row>
    <row r="572" spans="1:3" ht="15.75" x14ac:dyDescent="0.25">
      <c r="A572" s="11" t="s">
        <v>1133</v>
      </c>
      <c r="B572" s="9">
        <v>41198</v>
      </c>
      <c r="C572" s="40"/>
    </row>
    <row r="573" spans="1:3" ht="15.75" x14ac:dyDescent="0.25">
      <c r="A573" s="8" t="s">
        <v>2485</v>
      </c>
      <c r="B573" s="9">
        <v>43466</v>
      </c>
      <c r="C573" s="39"/>
    </row>
    <row r="574" spans="1:3" ht="47.25" x14ac:dyDescent="0.25">
      <c r="A574" s="11" t="s">
        <v>790</v>
      </c>
      <c r="B574" s="9" t="s">
        <v>791</v>
      </c>
      <c r="C574" s="40"/>
    </row>
    <row r="575" spans="1:3" ht="47.25" x14ac:dyDescent="0.25">
      <c r="A575" s="8" t="s">
        <v>2559</v>
      </c>
      <c r="B575" s="9" t="s">
        <v>2560</v>
      </c>
      <c r="C575" s="39"/>
    </row>
    <row r="576" spans="1:3" ht="31.5" x14ac:dyDescent="0.25">
      <c r="A576" s="11" t="s">
        <v>479</v>
      </c>
      <c r="B576" s="9">
        <v>40088</v>
      </c>
      <c r="C576" s="40"/>
    </row>
    <row r="577" spans="1:3" ht="15.75" x14ac:dyDescent="0.25">
      <c r="A577" s="8" t="s">
        <v>3190</v>
      </c>
      <c r="B577" s="10">
        <v>45401</v>
      </c>
      <c r="C577" s="39"/>
    </row>
    <row r="578" spans="1:3" ht="31.5" x14ac:dyDescent="0.25">
      <c r="A578" s="11" t="s">
        <v>1353</v>
      </c>
      <c r="B578" s="9" t="s">
        <v>1354</v>
      </c>
      <c r="C578" s="40"/>
    </row>
    <row r="579" spans="1:3" ht="15.75" x14ac:dyDescent="0.25">
      <c r="A579" s="12" t="s">
        <v>3176</v>
      </c>
      <c r="B579" s="10">
        <v>45330</v>
      </c>
      <c r="C579" s="39"/>
    </row>
    <row r="580" spans="1:3" ht="15.75" x14ac:dyDescent="0.25">
      <c r="A580" s="11" t="s">
        <v>1201</v>
      </c>
      <c r="B580" s="9">
        <v>41379</v>
      </c>
      <c r="C580" s="40"/>
    </row>
    <row r="581" spans="1:3" ht="15.75" x14ac:dyDescent="0.25">
      <c r="A581" s="11" t="s">
        <v>1196</v>
      </c>
      <c r="B581" s="9">
        <v>41358</v>
      </c>
      <c r="C581" s="40"/>
    </row>
    <row r="582" spans="1:3" ht="47.25" x14ac:dyDescent="0.25">
      <c r="A582" s="11" t="s">
        <v>970</v>
      </c>
      <c r="B582" s="9" t="s">
        <v>971</v>
      </c>
      <c r="C582" s="40"/>
    </row>
    <row r="583" spans="1:3" ht="47.25" x14ac:dyDescent="0.25">
      <c r="A583" s="11" t="s">
        <v>972</v>
      </c>
      <c r="B583" s="9" t="s">
        <v>971</v>
      </c>
      <c r="C583" s="40"/>
    </row>
    <row r="584" spans="1:3" ht="15.75" x14ac:dyDescent="0.25">
      <c r="A584" s="11" t="s">
        <v>386</v>
      </c>
      <c r="B584" s="9" t="s">
        <v>387</v>
      </c>
      <c r="C584" s="40"/>
    </row>
    <row r="585" spans="1:3" ht="15.75" x14ac:dyDescent="0.25">
      <c r="A585" s="11" t="s">
        <v>47</v>
      </c>
      <c r="B585" s="9">
        <v>39216</v>
      </c>
      <c r="C585" s="40"/>
    </row>
    <row r="586" spans="1:3" ht="47.25" x14ac:dyDescent="0.25">
      <c r="A586" s="8" t="s">
        <v>2689</v>
      </c>
      <c r="B586" s="14" t="s">
        <v>2690</v>
      </c>
      <c r="C586" s="39"/>
    </row>
    <row r="587" spans="1:3" ht="15.75" x14ac:dyDescent="0.25">
      <c r="A587" s="11" t="s">
        <v>979</v>
      </c>
      <c r="B587" s="9">
        <v>40927</v>
      </c>
      <c r="C587" s="40"/>
    </row>
    <row r="588" spans="1:3" ht="15.75" x14ac:dyDescent="0.25">
      <c r="A588" s="11" t="s">
        <v>978</v>
      </c>
      <c r="B588" s="9">
        <v>40927</v>
      </c>
      <c r="C588" s="40"/>
    </row>
    <row r="589" spans="1:3" ht="31.5" x14ac:dyDescent="0.25">
      <c r="A589" s="8" t="s">
        <v>3012</v>
      </c>
      <c r="B589" s="18" t="s">
        <v>3013</v>
      </c>
      <c r="C589" s="39"/>
    </row>
    <row r="590" spans="1:3" ht="15.75" x14ac:dyDescent="0.25">
      <c r="A590" s="11" t="s">
        <v>921</v>
      </c>
      <c r="B590" s="9">
        <v>40830</v>
      </c>
      <c r="C590" s="40"/>
    </row>
    <row r="591" spans="1:3" ht="15.75" x14ac:dyDescent="0.25">
      <c r="A591" s="11" t="s">
        <v>1667</v>
      </c>
      <c r="B591" s="9">
        <v>42244</v>
      </c>
      <c r="C591" s="40"/>
    </row>
    <row r="592" spans="1:3" ht="15.75" x14ac:dyDescent="0.25">
      <c r="A592" s="11" t="s">
        <v>299</v>
      </c>
      <c r="B592" s="9">
        <v>39912</v>
      </c>
      <c r="C592" s="40"/>
    </row>
    <row r="593" spans="1:3" ht="15.75" x14ac:dyDescent="0.25">
      <c r="A593" s="11" t="s">
        <v>300</v>
      </c>
      <c r="B593" s="9">
        <v>39912</v>
      </c>
      <c r="C593" s="40"/>
    </row>
    <row r="594" spans="1:3" ht="31.5" x14ac:dyDescent="0.25">
      <c r="A594" s="8" t="s">
        <v>2821</v>
      </c>
      <c r="B594" s="10">
        <v>44417</v>
      </c>
      <c r="C594" s="39"/>
    </row>
    <row r="595" spans="1:3" ht="15.75" x14ac:dyDescent="0.25">
      <c r="A595" s="11" t="s">
        <v>385</v>
      </c>
      <c r="B595" s="9">
        <v>39980</v>
      </c>
      <c r="C595" s="40"/>
    </row>
    <row r="596" spans="1:3" ht="47.25" x14ac:dyDescent="0.25">
      <c r="A596" s="8" t="s">
        <v>2089</v>
      </c>
      <c r="B596" s="9" t="s">
        <v>2090</v>
      </c>
      <c r="C596" s="39"/>
    </row>
    <row r="597" spans="1:3" ht="15.75" x14ac:dyDescent="0.25">
      <c r="A597" s="11" t="s">
        <v>788</v>
      </c>
      <c r="B597" s="9">
        <v>40563</v>
      </c>
      <c r="C597" s="40"/>
    </row>
    <row r="598" spans="1:3" ht="15.75" x14ac:dyDescent="0.25">
      <c r="A598" s="11" t="s">
        <v>1431</v>
      </c>
      <c r="B598" s="9">
        <v>41826</v>
      </c>
      <c r="C598" s="40"/>
    </row>
    <row r="599" spans="1:3" ht="15.75" x14ac:dyDescent="0.25">
      <c r="A599" s="11" t="s">
        <v>1753</v>
      </c>
      <c r="B599" s="9">
        <v>42389</v>
      </c>
      <c r="C599" s="40"/>
    </row>
    <row r="600" spans="1:3" ht="15.75" x14ac:dyDescent="0.25">
      <c r="A600" s="11" t="s">
        <v>57</v>
      </c>
      <c r="B600" s="9">
        <v>39377</v>
      </c>
      <c r="C600" s="40"/>
    </row>
    <row r="601" spans="1:3" ht="15.75" x14ac:dyDescent="0.25">
      <c r="A601" s="8" t="s">
        <v>57</v>
      </c>
      <c r="B601" s="9">
        <v>39377</v>
      </c>
      <c r="C601" s="39"/>
    </row>
    <row r="602" spans="1:3" ht="15.75" x14ac:dyDescent="0.25">
      <c r="A602" s="8" t="s">
        <v>2719</v>
      </c>
      <c r="B602" s="10">
        <v>44120</v>
      </c>
      <c r="C602" s="39"/>
    </row>
    <row r="603" spans="1:3" ht="15.75" x14ac:dyDescent="0.25">
      <c r="A603" s="8" t="s">
        <v>2964</v>
      </c>
      <c r="B603" s="10">
        <v>44743</v>
      </c>
      <c r="C603" s="39"/>
    </row>
    <row r="604" spans="1:3" ht="47.25" x14ac:dyDescent="0.25">
      <c r="A604" s="8" t="s">
        <v>3205</v>
      </c>
      <c r="B604" s="14" t="s">
        <v>3206</v>
      </c>
      <c r="C604" s="39"/>
    </row>
    <row r="605" spans="1:3" ht="15.75" x14ac:dyDescent="0.25">
      <c r="A605" s="8" t="s">
        <v>3082</v>
      </c>
      <c r="B605" s="10">
        <v>45027</v>
      </c>
      <c r="C605" s="39"/>
    </row>
    <row r="606" spans="1:3" ht="31.5" x14ac:dyDescent="0.25">
      <c r="A606" s="11" t="s">
        <v>115</v>
      </c>
      <c r="B606" s="9" t="s">
        <v>116</v>
      </c>
      <c r="C606" s="40"/>
    </row>
    <row r="607" spans="1:3" ht="15.75" x14ac:dyDescent="0.25">
      <c r="A607" s="11" t="s">
        <v>103</v>
      </c>
      <c r="B607" s="9">
        <v>39657</v>
      </c>
      <c r="C607" s="40"/>
    </row>
    <row r="608" spans="1:3" ht="15.75" x14ac:dyDescent="0.25">
      <c r="A608" s="8" t="s">
        <v>3180</v>
      </c>
      <c r="B608" s="10">
        <v>45337</v>
      </c>
      <c r="C608" s="39"/>
    </row>
    <row r="609" spans="1:3" ht="47.25" x14ac:dyDescent="0.25">
      <c r="A609" s="11" t="s">
        <v>540</v>
      </c>
      <c r="B609" s="9" t="s">
        <v>541</v>
      </c>
      <c r="C609" s="40"/>
    </row>
    <row r="610" spans="1:3" ht="15.75" x14ac:dyDescent="0.25">
      <c r="A610" s="11" t="s">
        <v>1782</v>
      </c>
      <c r="B610" s="9">
        <v>42440</v>
      </c>
      <c r="C610" s="40"/>
    </row>
    <row r="611" spans="1:3" ht="15.75" x14ac:dyDescent="0.25">
      <c r="A611" s="11" t="s">
        <v>874</v>
      </c>
      <c r="B611" s="9">
        <v>40717</v>
      </c>
      <c r="C611" s="40"/>
    </row>
    <row r="612" spans="1:3" ht="47.25" x14ac:dyDescent="0.25">
      <c r="A612" s="11" t="s">
        <v>22</v>
      </c>
      <c r="B612" s="9" t="s">
        <v>23</v>
      </c>
      <c r="C612" s="40"/>
    </row>
    <row r="613" spans="1:3" ht="15.75" x14ac:dyDescent="0.25">
      <c r="A613" s="11" t="s">
        <v>1469</v>
      </c>
      <c r="B613" s="9">
        <v>41891</v>
      </c>
      <c r="C613" s="40"/>
    </row>
    <row r="614" spans="1:3" ht="15.75" x14ac:dyDescent="0.25">
      <c r="A614" s="8" t="s">
        <v>3067</v>
      </c>
      <c r="B614" s="10">
        <v>44988</v>
      </c>
      <c r="C614" s="39"/>
    </row>
    <row r="615" spans="1:3" ht="31.5" x14ac:dyDescent="0.25">
      <c r="A615" s="11" t="s">
        <v>1804</v>
      </c>
      <c r="B615" s="9" t="s">
        <v>1805</v>
      </c>
      <c r="C615" s="40"/>
    </row>
    <row r="616" spans="1:3" ht="47.25" x14ac:dyDescent="0.25">
      <c r="A616" s="11" t="s">
        <v>1544</v>
      </c>
      <c r="B616" s="9" t="s">
        <v>1545</v>
      </c>
      <c r="C616" s="40"/>
    </row>
    <row r="617" spans="1:3" ht="47.25" x14ac:dyDescent="0.25">
      <c r="A617" s="8" t="s">
        <v>2429</v>
      </c>
      <c r="B617" s="9" t="s">
        <v>2430</v>
      </c>
      <c r="C617" s="39"/>
    </row>
    <row r="618" spans="1:3" ht="15.75" x14ac:dyDescent="0.25">
      <c r="A618" s="11" t="s">
        <v>881</v>
      </c>
      <c r="B618" s="9">
        <v>40730</v>
      </c>
      <c r="C618" s="40"/>
    </row>
    <row r="619" spans="1:3" ht="15.75" x14ac:dyDescent="0.25">
      <c r="A619" s="11" t="s">
        <v>863</v>
      </c>
      <c r="B619" s="9">
        <v>40697</v>
      </c>
      <c r="C619" s="40"/>
    </row>
    <row r="620" spans="1:3" ht="15.75" x14ac:dyDescent="0.25">
      <c r="A620" s="8" t="s">
        <v>3213</v>
      </c>
      <c r="B620" s="10">
        <v>45464</v>
      </c>
      <c r="C620" s="39"/>
    </row>
    <row r="621" spans="1:3" ht="15.75" x14ac:dyDescent="0.25">
      <c r="A621" s="8" t="s">
        <v>2839</v>
      </c>
      <c r="B621" s="10">
        <v>44456</v>
      </c>
      <c r="C621" s="39"/>
    </row>
    <row r="622" spans="1:3" ht="15.75" x14ac:dyDescent="0.25">
      <c r="A622" s="11" t="s">
        <v>111</v>
      </c>
      <c r="B622" s="9">
        <v>39675</v>
      </c>
      <c r="C622" s="40"/>
    </row>
    <row r="623" spans="1:3" ht="15.75" x14ac:dyDescent="0.25">
      <c r="A623" s="16" t="s">
        <v>3388</v>
      </c>
      <c r="B623" s="26">
        <v>46260</v>
      </c>
      <c r="C623" s="41"/>
    </row>
    <row r="624" spans="1:3" ht="15.75" x14ac:dyDescent="0.25">
      <c r="A624" s="8" t="s">
        <v>2865</v>
      </c>
      <c r="B624" s="15" t="s">
        <v>2863</v>
      </c>
      <c r="C624" s="39"/>
    </row>
    <row r="625" spans="1:3" ht="15.75" x14ac:dyDescent="0.25">
      <c r="A625" s="11" t="s">
        <v>553</v>
      </c>
      <c r="B625" s="9">
        <v>40213</v>
      </c>
      <c r="C625" s="40"/>
    </row>
    <row r="626" spans="1:3" ht="15.75" x14ac:dyDescent="0.25">
      <c r="A626" s="11" t="s">
        <v>777</v>
      </c>
      <c r="B626" s="9">
        <v>40547</v>
      </c>
      <c r="C626" s="40"/>
    </row>
    <row r="627" spans="1:3" ht="15.75" x14ac:dyDescent="0.25">
      <c r="A627" s="8" t="s">
        <v>2780</v>
      </c>
      <c r="B627" s="10">
        <v>44312</v>
      </c>
      <c r="C627" s="39"/>
    </row>
    <row r="628" spans="1:3" ht="15.75" x14ac:dyDescent="0.25">
      <c r="A628" s="11" t="s">
        <v>1161</v>
      </c>
      <c r="B628" s="9">
        <v>41262</v>
      </c>
      <c r="C628" s="40"/>
    </row>
    <row r="629" spans="1:3" ht="31.5" x14ac:dyDescent="0.25">
      <c r="A629" s="11" t="s">
        <v>1561</v>
      </c>
      <c r="B629" s="9" t="s">
        <v>1562</v>
      </c>
      <c r="C629" s="40"/>
    </row>
    <row r="630" spans="1:3" ht="31.5" x14ac:dyDescent="0.25">
      <c r="A630" s="11" t="s">
        <v>60</v>
      </c>
      <c r="B630" s="9" t="s">
        <v>61</v>
      </c>
      <c r="C630" s="40"/>
    </row>
    <row r="631" spans="1:3" ht="15.75" x14ac:dyDescent="0.25">
      <c r="A631" s="11" t="s">
        <v>304</v>
      </c>
      <c r="B631" s="9">
        <v>39919</v>
      </c>
      <c r="C631" s="40"/>
    </row>
    <row r="632" spans="1:3" ht="15.75" x14ac:dyDescent="0.25">
      <c r="A632" s="8" t="s">
        <v>1996</v>
      </c>
      <c r="B632" s="9">
        <v>42738</v>
      </c>
      <c r="C632" s="39"/>
    </row>
    <row r="633" spans="1:3" ht="157.5" x14ac:dyDescent="0.25">
      <c r="A633" s="8" t="s">
        <v>2148</v>
      </c>
      <c r="B633" s="9" t="s">
        <v>2149</v>
      </c>
      <c r="C633" s="42">
        <v>45035</v>
      </c>
    </row>
    <row r="634" spans="1:3" ht="157.5" x14ac:dyDescent="0.25">
      <c r="A634" s="8" t="s">
        <v>2148</v>
      </c>
      <c r="B634" s="9" t="s">
        <v>2149</v>
      </c>
      <c r="C634" s="42">
        <v>45399</v>
      </c>
    </row>
    <row r="635" spans="1:3" ht="15.75" x14ac:dyDescent="0.25">
      <c r="A635" s="11" t="s">
        <v>1529</v>
      </c>
      <c r="B635" s="9">
        <v>41987</v>
      </c>
      <c r="C635" s="40"/>
    </row>
    <row r="636" spans="1:3" ht="31.5" x14ac:dyDescent="0.25">
      <c r="A636" s="11" t="s">
        <v>1587</v>
      </c>
      <c r="B636" s="9">
        <v>42096</v>
      </c>
      <c r="C636" s="40"/>
    </row>
    <row r="637" spans="1:3" ht="15.75" x14ac:dyDescent="0.25">
      <c r="A637" s="8" t="s">
        <v>2876</v>
      </c>
      <c r="B637" s="15" t="s">
        <v>2877</v>
      </c>
      <c r="C637" s="39"/>
    </row>
    <row r="638" spans="1:3" ht="15.75" x14ac:dyDescent="0.25">
      <c r="A638" s="11" t="s">
        <v>1280</v>
      </c>
      <c r="B638" s="9">
        <v>41547</v>
      </c>
      <c r="C638" s="40"/>
    </row>
    <row r="639" spans="1:3" ht="15.75" x14ac:dyDescent="0.25">
      <c r="A639" s="8" t="s">
        <v>3096</v>
      </c>
      <c r="B639" s="10">
        <v>45063</v>
      </c>
      <c r="C639" s="39"/>
    </row>
    <row r="640" spans="1:3" ht="31.5" x14ac:dyDescent="0.25">
      <c r="A640" s="8" t="s">
        <v>2040</v>
      </c>
      <c r="B640" s="9" t="s">
        <v>2041</v>
      </c>
      <c r="C640" s="39"/>
    </row>
    <row r="641" spans="1:3" ht="15.75" x14ac:dyDescent="0.25">
      <c r="A641" s="11" t="s">
        <v>718</v>
      </c>
      <c r="B641" s="9">
        <v>40444</v>
      </c>
      <c r="C641" s="40"/>
    </row>
    <row r="642" spans="1:3" ht="15.75" x14ac:dyDescent="0.25">
      <c r="A642" s="11" t="s">
        <v>327</v>
      </c>
      <c r="B642" s="9">
        <v>39941</v>
      </c>
      <c r="C642" s="40"/>
    </row>
    <row r="643" spans="1:3" ht="47.25" x14ac:dyDescent="0.25">
      <c r="A643" s="8" t="s">
        <v>2890</v>
      </c>
      <c r="B643" s="18" t="s">
        <v>2891</v>
      </c>
      <c r="C643" s="39"/>
    </row>
    <row r="644" spans="1:3" ht="15.75" x14ac:dyDescent="0.25">
      <c r="A644" s="11" t="s">
        <v>1396</v>
      </c>
      <c r="B644" s="9">
        <v>41754</v>
      </c>
      <c r="C644" s="40"/>
    </row>
    <row r="645" spans="1:3" ht="15.75" x14ac:dyDescent="0.25">
      <c r="A645" s="8" t="s">
        <v>2462</v>
      </c>
      <c r="B645" s="9">
        <v>43430</v>
      </c>
      <c r="C645" s="39"/>
    </row>
    <row r="646" spans="1:3" ht="15.75" x14ac:dyDescent="0.25">
      <c r="A646" s="8" t="s">
        <v>2495</v>
      </c>
      <c r="B646" s="9">
        <v>43500</v>
      </c>
      <c r="C646" s="39"/>
    </row>
    <row r="647" spans="1:3" ht="15.75" x14ac:dyDescent="0.25">
      <c r="A647" s="8" t="s">
        <v>2299</v>
      </c>
      <c r="B647" s="9">
        <v>43119</v>
      </c>
      <c r="C647" s="39"/>
    </row>
    <row r="648" spans="1:3" ht="15.75" x14ac:dyDescent="0.25">
      <c r="A648" s="11" t="s">
        <v>1608</v>
      </c>
      <c r="B648" s="9">
        <v>42132</v>
      </c>
      <c r="C648" s="40"/>
    </row>
    <row r="649" spans="1:3" ht="15.75" x14ac:dyDescent="0.25">
      <c r="A649" s="8" t="s">
        <v>3089</v>
      </c>
      <c r="B649" s="10">
        <v>45041</v>
      </c>
      <c r="C649" s="39"/>
    </row>
    <row r="650" spans="1:3" ht="15.75" x14ac:dyDescent="0.25">
      <c r="A650" s="8" t="s">
        <v>2912</v>
      </c>
      <c r="B650" s="15" t="s">
        <v>2913</v>
      </c>
      <c r="C650" s="39"/>
    </row>
    <row r="651" spans="1:3" ht="15.75" x14ac:dyDescent="0.25">
      <c r="A651" s="8" t="s">
        <v>2860</v>
      </c>
      <c r="B651" s="15" t="s">
        <v>2861</v>
      </c>
      <c r="C651" s="39"/>
    </row>
    <row r="652" spans="1:3" ht="58.9" customHeight="1" x14ac:dyDescent="0.25">
      <c r="A652" s="11" t="s">
        <v>1005</v>
      </c>
      <c r="B652" s="9">
        <v>40962</v>
      </c>
      <c r="C652" s="40"/>
    </row>
    <row r="653" spans="1:3" ht="15.75" x14ac:dyDescent="0.25">
      <c r="A653" s="8" t="s">
        <v>3020</v>
      </c>
      <c r="B653" s="15" t="s">
        <v>3019</v>
      </c>
      <c r="C653" s="39"/>
    </row>
    <row r="654" spans="1:3" ht="15.75" x14ac:dyDescent="0.25">
      <c r="A654" s="8" t="s">
        <v>2037</v>
      </c>
      <c r="B654" s="9">
        <v>42789</v>
      </c>
      <c r="C654" s="39"/>
    </row>
    <row r="655" spans="1:3" ht="15.75" x14ac:dyDescent="0.25">
      <c r="A655" s="11" t="s">
        <v>31</v>
      </c>
      <c r="B655" s="9">
        <v>39041</v>
      </c>
      <c r="C655" s="40"/>
    </row>
    <row r="656" spans="1:3" ht="47.25" x14ac:dyDescent="0.25">
      <c r="A656" s="11" t="s">
        <v>1926</v>
      </c>
      <c r="B656" s="9" t="s">
        <v>1927</v>
      </c>
      <c r="C656" s="40"/>
    </row>
    <row r="657" spans="1:3" ht="15.75" x14ac:dyDescent="0.25">
      <c r="A657" s="11" t="s">
        <v>1006</v>
      </c>
      <c r="B657" s="9">
        <v>40962</v>
      </c>
      <c r="C657" s="40"/>
    </row>
    <row r="658" spans="1:3" ht="15.75" x14ac:dyDescent="0.25">
      <c r="A658" s="11" t="s">
        <v>1615</v>
      </c>
      <c r="B658" s="9">
        <v>42143</v>
      </c>
      <c r="C658" s="40"/>
    </row>
    <row r="659" spans="1:3" ht="15.75" x14ac:dyDescent="0.25">
      <c r="A659" s="8" t="s">
        <v>2541</v>
      </c>
      <c r="B659" s="9">
        <v>43601</v>
      </c>
      <c r="C659" s="39"/>
    </row>
    <row r="660" spans="1:3" ht="15.75" x14ac:dyDescent="0.25">
      <c r="A660" s="8" t="s">
        <v>3005</v>
      </c>
      <c r="B660" s="15" t="s">
        <v>3006</v>
      </c>
      <c r="C660" s="39"/>
    </row>
    <row r="661" spans="1:3" ht="63" x14ac:dyDescent="0.25">
      <c r="A661" s="8" t="s">
        <v>3077</v>
      </c>
      <c r="B661" s="14" t="s">
        <v>3078</v>
      </c>
      <c r="C661" s="39"/>
    </row>
    <row r="662" spans="1:3" ht="15.75" x14ac:dyDescent="0.25">
      <c r="A662" s="16" t="s">
        <v>3391</v>
      </c>
      <c r="B662" s="26">
        <v>46274</v>
      </c>
      <c r="C662" s="41"/>
    </row>
    <row r="663" spans="1:3" ht="15.75" x14ac:dyDescent="0.25">
      <c r="A663" s="16" t="s">
        <v>3392</v>
      </c>
      <c r="B663" s="26">
        <v>46274</v>
      </c>
      <c r="C663" s="41"/>
    </row>
    <row r="664" spans="1:3" ht="15.75" x14ac:dyDescent="0.25">
      <c r="A664" s="8" t="s">
        <v>2414</v>
      </c>
      <c r="B664" s="9">
        <v>43342</v>
      </c>
      <c r="C664" s="39"/>
    </row>
    <row r="665" spans="1:3" ht="15.75" x14ac:dyDescent="0.25">
      <c r="A665" s="11" t="s">
        <v>1386</v>
      </c>
      <c r="B665" s="9">
        <v>41746</v>
      </c>
      <c r="C665" s="40"/>
    </row>
    <row r="666" spans="1:3" ht="47.25" x14ac:dyDescent="0.25">
      <c r="A666" s="8" t="s">
        <v>2668</v>
      </c>
      <c r="B666" s="19" t="s">
        <v>2669</v>
      </c>
      <c r="C666" s="39"/>
    </row>
    <row r="667" spans="1:3" ht="15.75" x14ac:dyDescent="0.25">
      <c r="A667" s="11" t="s">
        <v>48</v>
      </c>
      <c r="B667" s="9">
        <v>39234</v>
      </c>
      <c r="C667" s="40"/>
    </row>
    <row r="668" spans="1:3" ht="15.75" x14ac:dyDescent="0.25">
      <c r="A668" s="8" t="s">
        <v>2290</v>
      </c>
      <c r="B668" s="9">
        <v>43108</v>
      </c>
      <c r="C668" s="39"/>
    </row>
    <row r="669" spans="1:3" ht="31.5" x14ac:dyDescent="0.25">
      <c r="A669" s="11" t="s">
        <v>89</v>
      </c>
      <c r="B669" s="9" t="s">
        <v>90</v>
      </c>
      <c r="C669" s="40"/>
    </row>
    <row r="670" spans="1:3" ht="15.75" x14ac:dyDescent="0.25">
      <c r="A670" s="16" t="s">
        <v>3364</v>
      </c>
      <c r="B670" s="26">
        <v>46182</v>
      </c>
      <c r="C670" s="41"/>
    </row>
    <row r="671" spans="1:3" ht="15.75" x14ac:dyDescent="0.25">
      <c r="A671" s="8" t="s">
        <v>2654</v>
      </c>
      <c r="B671" s="9">
        <v>43894</v>
      </c>
      <c r="C671" s="39"/>
    </row>
    <row r="672" spans="1:3" ht="15.75" x14ac:dyDescent="0.25">
      <c r="A672" s="8" t="s">
        <v>2655</v>
      </c>
      <c r="B672" s="9">
        <v>43894</v>
      </c>
      <c r="C672" s="39"/>
    </row>
    <row r="673" spans="1:3" ht="47.25" x14ac:dyDescent="0.25">
      <c r="A673" s="8" t="s">
        <v>3101</v>
      </c>
      <c r="B673" s="14" t="s">
        <v>3102</v>
      </c>
      <c r="C673" s="39"/>
    </row>
    <row r="674" spans="1:3" ht="15.75" x14ac:dyDescent="0.25">
      <c r="A674" s="11" t="s">
        <v>1870</v>
      </c>
      <c r="B674" s="9">
        <v>42556</v>
      </c>
      <c r="C674" s="40"/>
    </row>
    <row r="675" spans="1:3" ht="47.25" x14ac:dyDescent="0.25">
      <c r="A675" s="11" t="s">
        <v>2523</v>
      </c>
      <c r="B675" s="9" t="s">
        <v>2524</v>
      </c>
      <c r="C675" s="39"/>
    </row>
    <row r="676" spans="1:3" ht="15.75" x14ac:dyDescent="0.25">
      <c r="A676" s="11" t="s">
        <v>721</v>
      </c>
      <c r="B676" s="9">
        <v>40449</v>
      </c>
      <c r="C676" s="40"/>
    </row>
    <row r="677" spans="1:3" ht="15.75" x14ac:dyDescent="0.25">
      <c r="A677" s="11" t="s">
        <v>19</v>
      </c>
      <c r="B677" s="9">
        <v>38848</v>
      </c>
      <c r="C677" s="40"/>
    </row>
    <row r="678" spans="1:3" ht="47.25" x14ac:dyDescent="0.25">
      <c r="A678" s="11" t="s">
        <v>1884</v>
      </c>
      <c r="B678" s="9" t="s">
        <v>1885</v>
      </c>
      <c r="C678" s="40"/>
    </row>
    <row r="679" spans="1:3" ht="47.25" x14ac:dyDescent="0.25">
      <c r="A679" s="11" t="s">
        <v>1192</v>
      </c>
      <c r="B679" s="9" t="s">
        <v>1193</v>
      </c>
      <c r="C679" s="40"/>
    </row>
    <row r="680" spans="1:3" ht="15.75" x14ac:dyDescent="0.25">
      <c r="A680" s="8" t="s">
        <v>2062</v>
      </c>
      <c r="B680" s="9">
        <v>42811</v>
      </c>
      <c r="C680" s="39"/>
    </row>
    <row r="681" spans="1:3" ht="47.25" x14ac:dyDescent="0.25">
      <c r="A681" s="11" t="s">
        <v>236</v>
      </c>
      <c r="B681" s="9" t="s">
        <v>237</v>
      </c>
      <c r="C681" s="40"/>
    </row>
    <row r="682" spans="1:3" ht="31.5" x14ac:dyDescent="0.25">
      <c r="A682" s="11" t="s">
        <v>234</v>
      </c>
      <c r="B682" s="9" t="s">
        <v>235</v>
      </c>
      <c r="C682" s="40"/>
    </row>
    <row r="683" spans="1:3" ht="15.75" x14ac:dyDescent="0.25">
      <c r="A683" s="11" t="s">
        <v>1467</v>
      </c>
      <c r="B683" s="9">
        <v>41886</v>
      </c>
      <c r="C683" s="40"/>
    </row>
    <row r="684" spans="1:3" ht="15.75" x14ac:dyDescent="0.25">
      <c r="A684" s="8" t="s">
        <v>2965</v>
      </c>
      <c r="B684" s="15" t="s">
        <v>2966</v>
      </c>
      <c r="C684" s="39"/>
    </row>
    <row r="685" spans="1:3" ht="47.25" x14ac:dyDescent="0.25">
      <c r="A685" s="8" t="s">
        <v>2209</v>
      </c>
      <c r="B685" s="9" t="s">
        <v>2210</v>
      </c>
      <c r="C685" s="39"/>
    </row>
    <row r="686" spans="1:3" ht="31.5" x14ac:dyDescent="0.25">
      <c r="A686" s="11" t="s">
        <v>1234</v>
      </c>
      <c r="B686" s="9">
        <v>41470</v>
      </c>
      <c r="C686" s="40"/>
    </row>
    <row r="687" spans="1:3" ht="15.75" x14ac:dyDescent="0.25">
      <c r="A687" s="11" t="s">
        <v>102</v>
      </c>
      <c r="B687" s="9">
        <v>39640</v>
      </c>
      <c r="C687" s="40"/>
    </row>
    <row r="688" spans="1:3" ht="15.75" x14ac:dyDescent="0.25">
      <c r="A688" s="8" t="s">
        <v>2496</v>
      </c>
      <c r="B688" s="9">
        <v>43501</v>
      </c>
      <c r="C688" s="39"/>
    </row>
    <row r="689" spans="1:3" ht="15.75" x14ac:dyDescent="0.25">
      <c r="A689" s="11" t="s">
        <v>1042</v>
      </c>
      <c r="B689" s="9">
        <v>41053</v>
      </c>
      <c r="C689" s="40"/>
    </row>
    <row r="690" spans="1:3" ht="15.75" x14ac:dyDescent="0.25">
      <c r="A690" s="8" t="s">
        <v>2770</v>
      </c>
      <c r="B690" s="10">
        <v>44293</v>
      </c>
      <c r="C690" s="39"/>
    </row>
    <row r="691" spans="1:3" ht="15.75" x14ac:dyDescent="0.25">
      <c r="A691" s="11" t="s">
        <v>222</v>
      </c>
      <c r="B691" s="9">
        <v>39855</v>
      </c>
      <c r="C691" s="40"/>
    </row>
    <row r="692" spans="1:3" ht="15.75" x14ac:dyDescent="0.25">
      <c r="A692" s="8" t="s">
        <v>2618</v>
      </c>
      <c r="B692" s="9">
        <v>43754</v>
      </c>
      <c r="C692" s="39"/>
    </row>
    <row r="693" spans="1:3" ht="15.75" x14ac:dyDescent="0.25">
      <c r="A693" s="11" t="s">
        <v>147</v>
      </c>
      <c r="B693" s="9">
        <v>39756</v>
      </c>
      <c r="C693" s="40"/>
    </row>
    <row r="694" spans="1:3" ht="15.75" x14ac:dyDescent="0.25">
      <c r="A694" s="11" t="s">
        <v>422</v>
      </c>
      <c r="B694" s="9">
        <v>40022</v>
      </c>
      <c r="C694" s="40"/>
    </row>
    <row r="695" spans="1:3" ht="15.75" x14ac:dyDescent="0.25">
      <c r="A695" s="11" t="s">
        <v>434</v>
      </c>
      <c r="B695" s="9">
        <v>40039</v>
      </c>
      <c r="C695" s="40"/>
    </row>
    <row r="696" spans="1:3" ht="15.75" x14ac:dyDescent="0.25">
      <c r="A696" s="11" t="s">
        <v>599</v>
      </c>
      <c r="B696" s="9">
        <v>40269</v>
      </c>
      <c r="C696" s="40"/>
    </row>
    <row r="697" spans="1:3" ht="15.75" x14ac:dyDescent="0.25">
      <c r="A697" s="11" t="s">
        <v>1854</v>
      </c>
      <c r="B697" s="9">
        <v>42536</v>
      </c>
      <c r="C697" s="40"/>
    </row>
    <row r="698" spans="1:3" ht="15.75" x14ac:dyDescent="0.25">
      <c r="A698" s="8" t="s">
        <v>2471</v>
      </c>
      <c r="B698" s="9">
        <v>43451</v>
      </c>
      <c r="C698" s="39"/>
    </row>
    <row r="699" spans="1:3" ht="15.75" x14ac:dyDescent="0.25">
      <c r="A699" s="11" t="s">
        <v>376</v>
      </c>
      <c r="B699" s="9">
        <v>39973</v>
      </c>
      <c r="C699" s="40"/>
    </row>
    <row r="700" spans="1:3" ht="78.75" x14ac:dyDescent="0.25">
      <c r="A700" s="11" t="s">
        <v>1303</v>
      </c>
      <c r="B700" s="9" t="s">
        <v>1304</v>
      </c>
      <c r="C700" s="40"/>
    </row>
    <row r="701" spans="1:3" ht="31.5" x14ac:dyDescent="0.25">
      <c r="A701" s="8" t="s">
        <v>2024</v>
      </c>
      <c r="B701" s="9">
        <v>42779</v>
      </c>
      <c r="C701" s="39"/>
    </row>
    <row r="702" spans="1:3" ht="15.75" x14ac:dyDescent="0.25">
      <c r="A702" s="11" t="s">
        <v>444</v>
      </c>
      <c r="B702" s="9">
        <v>40051</v>
      </c>
      <c r="C702" s="40"/>
    </row>
    <row r="703" spans="1:3" ht="47.25" x14ac:dyDescent="0.25">
      <c r="A703" s="11" t="s">
        <v>1668</v>
      </c>
      <c r="B703" s="9" t="s">
        <v>1669</v>
      </c>
      <c r="C703" s="40"/>
    </row>
    <row r="704" spans="1:3" ht="15.75" x14ac:dyDescent="0.25">
      <c r="A704" s="16" t="s">
        <v>3265</v>
      </c>
      <c r="B704" s="17">
        <v>45737</v>
      </c>
      <c r="C704" s="41"/>
    </row>
    <row r="705" spans="1:3" ht="15.75" x14ac:dyDescent="0.25">
      <c r="A705" s="11" t="s">
        <v>1476</v>
      </c>
      <c r="B705" s="9">
        <v>41897</v>
      </c>
      <c r="C705" s="40"/>
    </row>
    <row r="706" spans="1:3" ht="15.75" x14ac:dyDescent="0.25">
      <c r="A706" s="11" t="s">
        <v>884</v>
      </c>
      <c r="B706" s="9">
        <v>40745</v>
      </c>
      <c r="C706" s="40"/>
    </row>
    <row r="707" spans="1:3" ht="31.5" x14ac:dyDescent="0.25">
      <c r="A707" s="11" t="s">
        <v>425</v>
      </c>
      <c r="B707" s="9">
        <v>40025</v>
      </c>
      <c r="C707" s="40"/>
    </row>
    <row r="708" spans="1:3" ht="15.75" x14ac:dyDescent="0.25">
      <c r="A708" s="11" t="s">
        <v>464</v>
      </c>
      <c r="B708" s="9">
        <v>40073</v>
      </c>
      <c r="C708" s="40"/>
    </row>
    <row r="709" spans="1:3" ht="15.75" x14ac:dyDescent="0.25">
      <c r="A709" s="11" t="s">
        <v>274</v>
      </c>
      <c r="B709" s="9">
        <v>39891</v>
      </c>
      <c r="C709" s="40"/>
    </row>
    <row r="710" spans="1:3" ht="31.5" x14ac:dyDescent="0.25">
      <c r="A710" s="11" t="s">
        <v>1770</v>
      </c>
      <c r="B710" s="9" t="s">
        <v>1771</v>
      </c>
      <c r="C710" s="40"/>
    </row>
    <row r="711" spans="1:3" ht="15.75" x14ac:dyDescent="0.25">
      <c r="A711" s="8" t="s">
        <v>2924</v>
      </c>
      <c r="B711" s="15" t="s">
        <v>2925</v>
      </c>
      <c r="C711" s="39"/>
    </row>
    <row r="712" spans="1:3" ht="15.75" x14ac:dyDescent="0.25">
      <c r="A712" s="8" t="s">
        <v>3158</v>
      </c>
      <c r="B712" s="10">
        <v>45261</v>
      </c>
      <c r="C712" s="39"/>
    </row>
    <row r="713" spans="1:3" ht="31.5" x14ac:dyDescent="0.25">
      <c r="A713" s="8" t="s">
        <v>2087</v>
      </c>
      <c r="B713" s="9" t="s">
        <v>2088</v>
      </c>
      <c r="C713" s="39"/>
    </row>
    <row r="714" spans="1:3" ht="15.75" x14ac:dyDescent="0.25">
      <c r="A714" s="11" t="s">
        <v>1400</v>
      </c>
      <c r="B714" s="9">
        <v>41761</v>
      </c>
      <c r="C714" s="40"/>
    </row>
    <row r="715" spans="1:3" ht="15.75" x14ac:dyDescent="0.25">
      <c r="A715" s="8" t="s">
        <v>3095</v>
      </c>
      <c r="B715" s="10">
        <v>45061</v>
      </c>
      <c r="C715" s="39"/>
    </row>
    <row r="716" spans="1:3" ht="15.75" x14ac:dyDescent="0.25">
      <c r="A716" s="16" t="s">
        <v>3266</v>
      </c>
      <c r="B716" s="17">
        <v>45737</v>
      </c>
      <c r="C716" s="41"/>
    </row>
    <row r="717" spans="1:3" ht="15.75" x14ac:dyDescent="0.25">
      <c r="A717" s="8" t="s">
        <v>2834</v>
      </c>
      <c r="B717" s="10" t="s">
        <v>2835</v>
      </c>
      <c r="C717" s="39"/>
    </row>
    <row r="718" spans="1:3" ht="47.25" x14ac:dyDescent="0.25">
      <c r="A718" s="11" t="s">
        <v>474</v>
      </c>
      <c r="B718" s="9" t="s">
        <v>475</v>
      </c>
      <c r="C718" s="40"/>
    </row>
    <row r="719" spans="1:3" ht="15.75" x14ac:dyDescent="0.25">
      <c r="A719" s="11" t="s">
        <v>838</v>
      </c>
      <c r="B719" s="9">
        <v>40646</v>
      </c>
      <c r="C719" s="40"/>
    </row>
    <row r="720" spans="1:3" ht="47.25" x14ac:dyDescent="0.25">
      <c r="A720" s="8" t="s">
        <v>2533</v>
      </c>
      <c r="B720" s="9" t="s">
        <v>2534</v>
      </c>
      <c r="C720" s="39"/>
    </row>
    <row r="721" spans="1:3" ht="15.75" x14ac:dyDescent="0.25">
      <c r="A721" s="11" t="s">
        <v>148</v>
      </c>
      <c r="B721" s="9">
        <v>39756</v>
      </c>
      <c r="C721" s="40"/>
    </row>
    <row r="722" spans="1:3" ht="15.75" x14ac:dyDescent="0.25">
      <c r="A722" s="11" t="s">
        <v>1120</v>
      </c>
      <c r="B722" s="9">
        <v>41184</v>
      </c>
      <c r="C722" s="40"/>
    </row>
    <row r="723" spans="1:3" ht="15.75" x14ac:dyDescent="0.25">
      <c r="A723" s="11" t="s">
        <v>377</v>
      </c>
      <c r="B723" s="9">
        <v>39973</v>
      </c>
      <c r="C723" s="40"/>
    </row>
    <row r="724" spans="1:3" ht="15.75" x14ac:dyDescent="0.25">
      <c r="A724" s="8" t="s">
        <v>2691</v>
      </c>
      <c r="B724" s="10">
        <v>44039</v>
      </c>
      <c r="C724" s="39"/>
    </row>
    <row r="725" spans="1:3" ht="47.25" x14ac:dyDescent="0.25">
      <c r="A725" s="8" t="s">
        <v>3134</v>
      </c>
      <c r="B725" s="14" t="s">
        <v>3135</v>
      </c>
      <c r="C725" s="39"/>
    </row>
    <row r="726" spans="1:3" ht="47.25" x14ac:dyDescent="0.25">
      <c r="A726" s="11" t="s">
        <v>2509</v>
      </c>
      <c r="B726" s="9" t="s">
        <v>2510</v>
      </c>
      <c r="C726" s="39"/>
    </row>
    <row r="727" spans="1:3" ht="47.25" x14ac:dyDescent="0.25">
      <c r="A727" s="11" t="s">
        <v>505</v>
      </c>
      <c r="B727" s="9" t="s">
        <v>506</v>
      </c>
      <c r="C727" s="40"/>
    </row>
    <row r="728" spans="1:3" ht="15.75" x14ac:dyDescent="0.25">
      <c r="A728" s="8" t="s">
        <v>3131</v>
      </c>
      <c r="B728" s="10">
        <v>45163</v>
      </c>
      <c r="C728" s="39"/>
    </row>
    <row r="729" spans="1:3" ht="15.75" x14ac:dyDescent="0.25">
      <c r="A729" s="8" t="s">
        <v>2787</v>
      </c>
      <c r="B729" s="10">
        <v>44328</v>
      </c>
      <c r="C729" s="39"/>
    </row>
    <row r="730" spans="1:3" ht="15.75" x14ac:dyDescent="0.25">
      <c r="A730" s="8" t="s">
        <v>3071</v>
      </c>
      <c r="B730" s="10">
        <v>45002</v>
      </c>
      <c r="C730" s="39"/>
    </row>
    <row r="731" spans="1:3" ht="15.75" x14ac:dyDescent="0.25">
      <c r="A731" s="8" t="s">
        <v>3014</v>
      </c>
      <c r="B731" s="15" t="s">
        <v>3015</v>
      </c>
      <c r="C731" s="39"/>
    </row>
    <row r="732" spans="1:3" ht="15.75" x14ac:dyDescent="0.25">
      <c r="A732" s="11" t="s">
        <v>1579</v>
      </c>
      <c r="B732" s="9">
        <v>42082</v>
      </c>
      <c r="C732" s="40"/>
    </row>
    <row r="733" spans="1:3" ht="15.75" x14ac:dyDescent="0.25">
      <c r="A733" s="11" t="s">
        <v>477</v>
      </c>
      <c r="B733" s="9">
        <v>40088</v>
      </c>
      <c r="C733" s="40"/>
    </row>
    <row r="734" spans="1:3" ht="31.5" x14ac:dyDescent="0.25">
      <c r="A734" s="8" t="s">
        <v>2851</v>
      </c>
      <c r="B734" s="15" t="s">
        <v>2852</v>
      </c>
      <c r="C734" s="39"/>
    </row>
    <row r="735" spans="1:3" ht="15.75" x14ac:dyDescent="0.25">
      <c r="A735" s="8" t="s">
        <v>2301</v>
      </c>
      <c r="B735" s="9">
        <v>43122</v>
      </c>
      <c r="C735" s="39"/>
    </row>
    <row r="736" spans="1:3" ht="15.75" x14ac:dyDescent="0.25">
      <c r="A736" s="11" t="s">
        <v>1898</v>
      </c>
      <c r="B736" s="9">
        <v>42605</v>
      </c>
      <c r="C736" s="40"/>
    </row>
    <row r="737" spans="1:3" ht="15.75" x14ac:dyDescent="0.25">
      <c r="A737" s="8" t="s">
        <v>1962</v>
      </c>
      <c r="B737" s="9">
        <v>42697</v>
      </c>
      <c r="C737" s="39"/>
    </row>
    <row r="738" spans="1:3" ht="15.75" x14ac:dyDescent="0.25">
      <c r="A738" s="11" t="s">
        <v>1558</v>
      </c>
      <c r="B738" s="9">
        <v>42025</v>
      </c>
      <c r="C738" s="40"/>
    </row>
    <row r="739" spans="1:3" ht="15.75" x14ac:dyDescent="0.25">
      <c r="A739" s="8" t="s">
        <v>2822</v>
      </c>
      <c r="B739" s="10">
        <v>44425</v>
      </c>
      <c r="C739" s="39"/>
    </row>
    <row r="740" spans="1:3" ht="15.75" x14ac:dyDescent="0.25">
      <c r="A740" s="11" t="s">
        <v>362</v>
      </c>
      <c r="B740" s="9">
        <v>39969</v>
      </c>
      <c r="C740" s="40"/>
    </row>
    <row r="741" spans="1:3" ht="15.75" x14ac:dyDescent="0.25">
      <c r="A741" s="11" t="s">
        <v>539</v>
      </c>
      <c r="B741" s="9">
        <v>40200</v>
      </c>
      <c r="C741" s="40"/>
    </row>
    <row r="742" spans="1:3" ht="15.75" x14ac:dyDescent="0.25">
      <c r="A742" s="8" t="s">
        <v>3063</v>
      </c>
      <c r="B742" s="10">
        <v>44981</v>
      </c>
      <c r="C742" s="39"/>
    </row>
    <row r="743" spans="1:3" ht="15.75" x14ac:dyDescent="0.25">
      <c r="A743" s="11" t="s">
        <v>600</v>
      </c>
      <c r="B743" s="9">
        <v>40282</v>
      </c>
      <c r="C743" s="40"/>
    </row>
    <row r="744" spans="1:3" ht="15.75" x14ac:dyDescent="0.25">
      <c r="A744" s="11" t="s">
        <v>623</v>
      </c>
      <c r="B744" s="9">
        <v>40312</v>
      </c>
      <c r="C744" s="40"/>
    </row>
    <row r="745" spans="1:3" ht="15.75" x14ac:dyDescent="0.25">
      <c r="A745" s="11" t="s">
        <v>1836</v>
      </c>
      <c r="B745" s="9">
        <v>42508</v>
      </c>
      <c r="C745" s="40"/>
    </row>
    <row r="746" spans="1:3" ht="15.75" x14ac:dyDescent="0.25">
      <c r="A746" s="11" t="s">
        <v>221</v>
      </c>
      <c r="B746" s="9">
        <v>39853</v>
      </c>
      <c r="C746" s="40"/>
    </row>
    <row r="747" spans="1:3" ht="15.75" x14ac:dyDescent="0.25">
      <c r="A747" s="11" t="s">
        <v>1232</v>
      </c>
      <c r="B747" s="9">
        <v>41460</v>
      </c>
      <c r="C747" s="40"/>
    </row>
    <row r="748" spans="1:3" ht="15.75" x14ac:dyDescent="0.25">
      <c r="A748" s="11" t="s">
        <v>265</v>
      </c>
      <c r="B748" s="9">
        <v>39889</v>
      </c>
      <c r="C748" s="40"/>
    </row>
    <row r="749" spans="1:3" ht="15.75" x14ac:dyDescent="0.25">
      <c r="A749" s="16" t="s">
        <v>3280</v>
      </c>
      <c r="B749" s="17">
        <v>45770</v>
      </c>
      <c r="C749" s="41"/>
    </row>
    <row r="750" spans="1:3" ht="15.75" x14ac:dyDescent="0.25">
      <c r="A750" s="11" t="s">
        <v>1491</v>
      </c>
      <c r="B750" s="9">
        <v>41921</v>
      </c>
      <c r="C750" s="40"/>
    </row>
    <row r="751" spans="1:3" ht="47.25" x14ac:dyDescent="0.25">
      <c r="A751" s="11" t="s">
        <v>482</v>
      </c>
      <c r="B751" s="9" t="s">
        <v>483</v>
      </c>
      <c r="C751" s="40"/>
    </row>
    <row r="752" spans="1:3" ht="15.75" x14ac:dyDescent="0.25">
      <c r="A752" s="8" t="s">
        <v>2340</v>
      </c>
      <c r="B752" s="9">
        <v>43207</v>
      </c>
      <c r="C752" s="39"/>
    </row>
    <row r="753" spans="1:3" ht="15.75" x14ac:dyDescent="0.25">
      <c r="A753" s="11" t="s">
        <v>1912</v>
      </c>
      <c r="B753" s="9">
        <v>42627</v>
      </c>
      <c r="C753" s="40"/>
    </row>
    <row r="754" spans="1:3" ht="15.75" x14ac:dyDescent="0.25">
      <c r="A754" s="8" t="s">
        <v>2997</v>
      </c>
      <c r="B754" s="15" t="s">
        <v>2998</v>
      </c>
      <c r="C754" s="39"/>
    </row>
    <row r="755" spans="1:3" ht="31.5" x14ac:dyDescent="0.25">
      <c r="A755" s="16" t="s">
        <v>3348</v>
      </c>
      <c r="B755" s="17">
        <v>46137</v>
      </c>
      <c r="C755" s="45"/>
    </row>
    <row r="756" spans="1:3" ht="15.75" x14ac:dyDescent="0.25">
      <c r="A756" s="11" t="s">
        <v>1233</v>
      </c>
      <c r="B756" s="9">
        <v>41466</v>
      </c>
      <c r="C756" s="40"/>
    </row>
    <row r="757" spans="1:3" ht="78.75" x14ac:dyDescent="0.25">
      <c r="A757" s="8" t="s">
        <v>2651</v>
      </c>
      <c r="B757" s="9" t="s">
        <v>2652</v>
      </c>
      <c r="C757" s="39"/>
    </row>
    <row r="758" spans="1:3" ht="15.75" x14ac:dyDescent="0.25">
      <c r="A758" s="11" t="s">
        <v>1688</v>
      </c>
      <c r="B758" s="9">
        <v>42278</v>
      </c>
      <c r="C758" s="40"/>
    </row>
    <row r="759" spans="1:3" ht="47.25" x14ac:dyDescent="0.25">
      <c r="A759" s="11" t="s">
        <v>959</v>
      </c>
      <c r="B759" s="9" t="s">
        <v>960</v>
      </c>
      <c r="C759" s="40"/>
    </row>
    <row r="760" spans="1:3" ht="47.25" x14ac:dyDescent="0.25">
      <c r="A760" s="11" t="s">
        <v>510</v>
      </c>
      <c r="B760" s="9" t="s">
        <v>511</v>
      </c>
      <c r="C760" s="40"/>
    </row>
    <row r="761" spans="1:3" ht="31.5" x14ac:dyDescent="0.25">
      <c r="A761" s="8" t="s">
        <v>2498</v>
      </c>
      <c r="B761" s="9" t="s">
        <v>2499</v>
      </c>
      <c r="C761" s="39"/>
    </row>
    <row r="762" spans="1:3" ht="15.75" x14ac:dyDescent="0.25">
      <c r="A762" s="11" t="s">
        <v>229</v>
      </c>
      <c r="B762" s="9">
        <v>39861</v>
      </c>
      <c r="C762" s="40"/>
    </row>
    <row r="763" spans="1:3" ht="47.25" x14ac:dyDescent="0.25">
      <c r="A763" s="11" t="s">
        <v>1370</v>
      </c>
      <c r="B763" s="9" t="s">
        <v>1371</v>
      </c>
      <c r="C763" s="40"/>
    </row>
    <row r="764" spans="1:3" ht="15.75" x14ac:dyDescent="0.25">
      <c r="A764" s="11" t="s">
        <v>1470</v>
      </c>
      <c r="B764" s="9">
        <v>41891</v>
      </c>
      <c r="C764" s="40"/>
    </row>
    <row r="765" spans="1:3" ht="15.75" x14ac:dyDescent="0.25">
      <c r="A765" s="11" t="s">
        <v>1020</v>
      </c>
      <c r="B765" s="9">
        <v>40998</v>
      </c>
      <c r="C765" s="40"/>
    </row>
    <row r="766" spans="1:3" ht="15.75" x14ac:dyDescent="0.25">
      <c r="A766" s="11" t="s">
        <v>771</v>
      </c>
      <c r="B766" s="9">
        <v>40542</v>
      </c>
      <c r="C766" s="40"/>
    </row>
    <row r="767" spans="1:3" ht="15.75" x14ac:dyDescent="0.25">
      <c r="A767" s="11" t="s">
        <v>227</v>
      </c>
      <c r="B767" s="9">
        <v>39856</v>
      </c>
      <c r="C767" s="40"/>
    </row>
    <row r="768" spans="1:3" ht="15.75" x14ac:dyDescent="0.25">
      <c r="A768" s="11" t="s">
        <v>335</v>
      </c>
      <c r="B768" s="9">
        <v>39948</v>
      </c>
      <c r="C768" s="40"/>
    </row>
    <row r="769" spans="1:3" ht="15.75" x14ac:dyDescent="0.25">
      <c r="A769" s="8" t="s">
        <v>3091</v>
      </c>
      <c r="B769" s="10">
        <v>45048</v>
      </c>
      <c r="C769" s="39"/>
    </row>
    <row r="770" spans="1:3" ht="15.75" x14ac:dyDescent="0.25">
      <c r="A770" s="8" t="s">
        <v>3139</v>
      </c>
      <c r="B770" s="10">
        <v>45176</v>
      </c>
      <c r="C770" s="39"/>
    </row>
    <row r="771" spans="1:3" ht="15.75" x14ac:dyDescent="0.25">
      <c r="A771" s="11" t="s">
        <v>1580</v>
      </c>
      <c r="B771" s="9">
        <v>42082</v>
      </c>
      <c r="C771" s="40"/>
    </row>
    <row r="772" spans="1:3" ht="47.25" x14ac:dyDescent="0.25">
      <c r="A772" s="8" t="s">
        <v>2750</v>
      </c>
      <c r="B772" s="14" t="s">
        <v>2751</v>
      </c>
      <c r="C772" s="39"/>
    </row>
    <row r="773" spans="1:3" ht="15.75" x14ac:dyDescent="0.25">
      <c r="A773" s="8" t="s">
        <v>3094</v>
      </c>
      <c r="B773" s="10">
        <v>45061</v>
      </c>
      <c r="C773" s="39"/>
    </row>
    <row r="774" spans="1:3" ht="15.75" x14ac:dyDescent="0.25">
      <c r="A774" s="8" t="s">
        <v>3113</v>
      </c>
      <c r="B774" s="10">
        <v>45099</v>
      </c>
      <c r="C774" s="39"/>
    </row>
    <row r="775" spans="1:3" ht="15.75" x14ac:dyDescent="0.25">
      <c r="A775" s="11" t="s">
        <v>1549</v>
      </c>
      <c r="B775" s="9">
        <v>42013</v>
      </c>
      <c r="C775" s="40"/>
    </row>
    <row r="776" spans="1:3" ht="15.75" x14ac:dyDescent="0.25">
      <c r="A776" s="8" t="s">
        <v>2757</v>
      </c>
      <c r="B776" s="10">
        <v>44253</v>
      </c>
      <c r="C776" s="39"/>
    </row>
    <row r="777" spans="1:3" ht="15.75" x14ac:dyDescent="0.25">
      <c r="A777" s="11" t="s">
        <v>269</v>
      </c>
      <c r="B777" s="9">
        <v>39889</v>
      </c>
      <c r="C777" s="40"/>
    </row>
    <row r="778" spans="1:3" ht="47.25" x14ac:dyDescent="0.25">
      <c r="A778" s="8" t="s">
        <v>2021</v>
      </c>
      <c r="B778" s="9" t="s">
        <v>2022</v>
      </c>
      <c r="C778" s="39"/>
    </row>
    <row r="779" spans="1:3" ht="15.75" x14ac:dyDescent="0.25">
      <c r="A779" s="8" t="s">
        <v>3123</v>
      </c>
      <c r="B779" s="10">
        <v>45124</v>
      </c>
      <c r="C779" s="39"/>
    </row>
    <row r="780" spans="1:3" ht="15.75" x14ac:dyDescent="0.25">
      <c r="A780" s="8" t="s">
        <v>2623</v>
      </c>
      <c r="B780" s="9">
        <v>43770</v>
      </c>
      <c r="C780" s="39"/>
    </row>
    <row r="781" spans="1:3" ht="31.5" x14ac:dyDescent="0.25">
      <c r="A781" s="11" t="s">
        <v>1311</v>
      </c>
      <c r="B781" s="9" t="s">
        <v>1312</v>
      </c>
      <c r="C781" s="40"/>
    </row>
    <row r="782" spans="1:3" ht="15.75" x14ac:dyDescent="0.25">
      <c r="A782" s="11" t="s">
        <v>1704</v>
      </c>
      <c r="B782" s="9">
        <v>42304</v>
      </c>
      <c r="C782" s="40"/>
    </row>
    <row r="783" spans="1:3" ht="31.5" x14ac:dyDescent="0.25">
      <c r="A783" s="11" t="s">
        <v>1401</v>
      </c>
      <c r="B783" s="9">
        <v>41767</v>
      </c>
      <c r="C783" s="40"/>
    </row>
    <row r="784" spans="1:3" ht="15.75" x14ac:dyDescent="0.25">
      <c r="A784" s="8" t="s">
        <v>2203</v>
      </c>
      <c r="B784" s="9">
        <v>43003</v>
      </c>
      <c r="C784" s="39"/>
    </row>
    <row r="785" spans="1:3" ht="15.75" x14ac:dyDescent="0.25">
      <c r="A785" s="11" t="s">
        <v>594</v>
      </c>
      <c r="B785" s="9">
        <v>40269</v>
      </c>
      <c r="C785" s="40"/>
    </row>
    <row r="786" spans="1:3" ht="15.75" x14ac:dyDescent="0.25">
      <c r="A786" s="8" t="s">
        <v>2433</v>
      </c>
      <c r="B786" s="9">
        <v>43371</v>
      </c>
      <c r="C786" s="39"/>
    </row>
    <row r="787" spans="1:3" ht="15.75" x14ac:dyDescent="0.25">
      <c r="A787" s="8" t="s">
        <v>2939</v>
      </c>
      <c r="B787" s="15" t="s">
        <v>2940</v>
      </c>
      <c r="C787" s="39"/>
    </row>
    <row r="788" spans="1:3" ht="15.75" x14ac:dyDescent="0.25">
      <c r="A788" s="8" t="s">
        <v>3207</v>
      </c>
      <c r="B788" s="10">
        <v>45463</v>
      </c>
      <c r="C788" s="39"/>
    </row>
    <row r="789" spans="1:3" ht="31.5" x14ac:dyDescent="0.25">
      <c r="A789" s="8" t="s">
        <v>2155</v>
      </c>
      <c r="B789" s="9" t="s">
        <v>2156</v>
      </c>
      <c r="C789" s="39"/>
    </row>
    <row r="790" spans="1:3" ht="15.75" x14ac:dyDescent="0.25">
      <c r="A790" s="11" t="s">
        <v>1427</v>
      </c>
      <c r="B790" s="9">
        <v>41814</v>
      </c>
      <c r="C790" s="40"/>
    </row>
    <row r="791" spans="1:3" ht="15.75" x14ac:dyDescent="0.25">
      <c r="A791" s="8" t="s">
        <v>2810</v>
      </c>
      <c r="B791" s="10">
        <v>44392</v>
      </c>
      <c r="C791" s="39"/>
    </row>
    <row r="792" spans="1:3" ht="31.5" x14ac:dyDescent="0.25">
      <c r="A792" s="11" t="s">
        <v>1819</v>
      </c>
      <c r="B792" s="9">
        <v>42488</v>
      </c>
      <c r="C792" s="40"/>
    </row>
    <row r="793" spans="1:3" ht="15.75" x14ac:dyDescent="0.25">
      <c r="A793" s="8" t="s">
        <v>3097</v>
      </c>
      <c r="B793" s="10">
        <v>45064</v>
      </c>
      <c r="C793" s="39"/>
    </row>
    <row r="794" spans="1:3" ht="47.25" x14ac:dyDescent="0.25">
      <c r="A794" s="8" t="s">
        <v>2227</v>
      </c>
      <c r="B794" s="9" t="s">
        <v>2228</v>
      </c>
      <c r="C794" s="39"/>
    </row>
    <row r="795" spans="1:3" ht="63" x14ac:dyDescent="0.25">
      <c r="A795" s="8" t="s">
        <v>2885</v>
      </c>
      <c r="B795" s="15" t="s">
        <v>2884</v>
      </c>
      <c r="C795" s="42">
        <v>44537</v>
      </c>
    </row>
    <row r="796" spans="1:3" ht="15.75" x14ac:dyDescent="0.25">
      <c r="A796" s="16" t="s">
        <v>3355</v>
      </c>
      <c r="B796" s="26">
        <v>46160</v>
      </c>
      <c r="C796" s="41"/>
    </row>
    <row r="797" spans="1:3" ht="15.75" x14ac:dyDescent="0.25">
      <c r="A797" s="8" t="s">
        <v>2914</v>
      </c>
      <c r="B797" s="15" t="s">
        <v>2915</v>
      </c>
      <c r="C797" s="39"/>
    </row>
    <row r="798" spans="1:3" ht="15.75" x14ac:dyDescent="0.25">
      <c r="A798" s="11" t="s">
        <v>974</v>
      </c>
      <c r="B798" s="9">
        <v>40926</v>
      </c>
      <c r="C798" s="40"/>
    </row>
    <row r="799" spans="1:3" ht="15.75" x14ac:dyDescent="0.25">
      <c r="A799" s="16" t="s">
        <v>3354</v>
      </c>
      <c r="B799" s="26">
        <v>46149</v>
      </c>
      <c r="C799" s="41"/>
    </row>
    <row r="800" spans="1:3" ht="31.5" x14ac:dyDescent="0.25">
      <c r="A800" s="8" t="s">
        <v>2828</v>
      </c>
      <c r="B800" s="10">
        <v>44433</v>
      </c>
      <c r="C800" s="39"/>
    </row>
    <row r="801" spans="1:3" ht="15.75" x14ac:dyDescent="0.25">
      <c r="A801" s="8" t="s">
        <v>2584</v>
      </c>
      <c r="B801" s="9">
        <v>43664</v>
      </c>
      <c r="C801" s="39"/>
    </row>
    <row r="802" spans="1:3" ht="15.75" x14ac:dyDescent="0.25">
      <c r="A802" s="8" t="s">
        <v>2354</v>
      </c>
      <c r="B802" s="9">
        <v>43229</v>
      </c>
      <c r="C802" s="39"/>
    </row>
    <row r="803" spans="1:3" ht="15.75" x14ac:dyDescent="0.25">
      <c r="A803" s="16" t="s">
        <v>3340</v>
      </c>
      <c r="B803" s="17">
        <v>46098</v>
      </c>
      <c r="C803" s="45"/>
    </row>
    <row r="804" spans="1:3" ht="15.75" x14ac:dyDescent="0.25">
      <c r="A804" s="8" t="s">
        <v>2157</v>
      </c>
      <c r="B804" s="9">
        <v>42937</v>
      </c>
      <c r="C804" s="39"/>
    </row>
    <row r="805" spans="1:3" ht="15.75" x14ac:dyDescent="0.25">
      <c r="A805" s="11" t="s">
        <v>822</v>
      </c>
      <c r="B805" s="9">
        <v>40616</v>
      </c>
      <c r="C805" s="40"/>
    </row>
    <row r="806" spans="1:3" ht="15.75" x14ac:dyDescent="0.25">
      <c r="A806" s="8" t="s">
        <v>3112</v>
      </c>
      <c r="B806" s="10">
        <v>45098</v>
      </c>
      <c r="C806" s="39"/>
    </row>
    <row r="807" spans="1:3" ht="31.5" x14ac:dyDescent="0.25">
      <c r="A807" s="8" t="s">
        <v>2025</v>
      </c>
      <c r="B807" s="9" t="s">
        <v>2026</v>
      </c>
      <c r="C807" s="39"/>
    </row>
    <row r="808" spans="1:3" ht="15.75" x14ac:dyDescent="0.25">
      <c r="A808" s="8" t="s">
        <v>2380</v>
      </c>
      <c r="B808" s="9">
        <v>43280</v>
      </c>
      <c r="C808" s="39"/>
    </row>
    <row r="809" spans="1:3" ht="15.75" x14ac:dyDescent="0.25">
      <c r="A809" s="8" t="s">
        <v>2121</v>
      </c>
      <c r="B809" s="9">
        <v>42885</v>
      </c>
      <c r="C809" s="39"/>
    </row>
    <row r="810" spans="1:3" ht="15.75" x14ac:dyDescent="0.25">
      <c r="A810" s="8" t="s">
        <v>2283</v>
      </c>
      <c r="B810" s="9">
        <v>43096</v>
      </c>
      <c r="C810" s="39"/>
    </row>
    <row r="811" spans="1:3" ht="15.75" x14ac:dyDescent="0.25">
      <c r="A811" s="11" t="s">
        <v>666</v>
      </c>
      <c r="B811" s="9">
        <v>40361</v>
      </c>
      <c r="C811" s="40"/>
    </row>
    <row r="812" spans="1:3" ht="47.25" x14ac:dyDescent="0.25">
      <c r="A812" s="8" t="s">
        <v>2546</v>
      </c>
      <c r="B812" s="9" t="s">
        <v>2547</v>
      </c>
      <c r="C812" s="39"/>
    </row>
    <row r="813" spans="1:3" ht="47.25" x14ac:dyDescent="0.25">
      <c r="A813" s="11" t="s">
        <v>1700</v>
      </c>
      <c r="B813" s="9" t="s">
        <v>1701</v>
      </c>
      <c r="C813" s="40"/>
    </row>
    <row r="814" spans="1:3" ht="15.75" x14ac:dyDescent="0.25">
      <c r="A814" s="11" t="s">
        <v>869</v>
      </c>
      <c r="B814" s="9">
        <v>40709</v>
      </c>
      <c r="C814" s="40"/>
    </row>
    <row r="815" spans="1:3" ht="15.75" x14ac:dyDescent="0.25">
      <c r="A815" s="8" t="s">
        <v>3137</v>
      </c>
      <c r="B815" s="10">
        <v>45174</v>
      </c>
      <c r="C815" s="39"/>
    </row>
    <row r="816" spans="1:3" ht="31.5" x14ac:dyDescent="0.25">
      <c r="A816" s="8" t="s">
        <v>2081</v>
      </c>
      <c r="B816" s="9" t="s">
        <v>2082</v>
      </c>
      <c r="C816" s="39"/>
    </row>
    <row r="817" spans="1:3" ht="15.75" x14ac:dyDescent="0.25">
      <c r="A817" s="11" t="s">
        <v>302</v>
      </c>
      <c r="B817" s="9">
        <v>39917</v>
      </c>
      <c r="C817" s="40"/>
    </row>
    <row r="818" spans="1:3" ht="15.75" x14ac:dyDescent="0.25">
      <c r="A818" s="8" t="s">
        <v>2952</v>
      </c>
      <c r="B818" s="15" t="s">
        <v>2953</v>
      </c>
      <c r="C818" s="39"/>
    </row>
    <row r="819" spans="1:3" ht="15.75" x14ac:dyDescent="0.25">
      <c r="A819" s="8" t="s">
        <v>3138</v>
      </c>
      <c r="B819" s="10">
        <v>45176</v>
      </c>
      <c r="C819" s="39"/>
    </row>
    <row r="820" spans="1:3" ht="31.5" x14ac:dyDescent="0.25">
      <c r="A820" s="11" t="s">
        <v>493</v>
      </c>
      <c r="B820" s="9">
        <v>40116</v>
      </c>
      <c r="C820" s="40"/>
    </row>
    <row r="821" spans="1:3" ht="31.5" x14ac:dyDescent="0.25">
      <c r="A821" s="11" t="s">
        <v>359</v>
      </c>
      <c r="B821" s="9" t="s">
        <v>360</v>
      </c>
      <c r="C821" s="40"/>
    </row>
    <row r="822" spans="1:3" ht="15.75" x14ac:dyDescent="0.25">
      <c r="A822" s="8" t="s">
        <v>1947</v>
      </c>
      <c r="B822" s="9">
        <v>42677</v>
      </c>
      <c r="C822" s="40"/>
    </row>
    <row r="823" spans="1:3" ht="15.75" x14ac:dyDescent="0.25">
      <c r="A823" s="8" t="s">
        <v>2249</v>
      </c>
      <c r="B823" s="9">
        <v>43052</v>
      </c>
      <c r="C823" s="39"/>
    </row>
    <row r="824" spans="1:3" ht="15.75" x14ac:dyDescent="0.25">
      <c r="A824" s="16" t="s">
        <v>3270</v>
      </c>
      <c r="B824" s="17">
        <v>45743</v>
      </c>
      <c r="C824" s="41"/>
    </row>
    <row r="825" spans="1:3" ht="15.75" x14ac:dyDescent="0.25">
      <c r="A825" s="8" t="s">
        <v>3057</v>
      </c>
      <c r="B825" s="10">
        <v>44964</v>
      </c>
      <c r="C825" s="39"/>
    </row>
    <row r="826" spans="1:3" ht="47.25" x14ac:dyDescent="0.25">
      <c r="A826" s="11" t="s">
        <v>1089</v>
      </c>
      <c r="B826" s="9" t="s">
        <v>1090</v>
      </c>
      <c r="C826" s="40"/>
    </row>
    <row r="827" spans="1:3" ht="15.75" x14ac:dyDescent="0.25">
      <c r="A827" s="11" t="s">
        <v>1531</v>
      </c>
      <c r="B827" s="9">
        <v>41990</v>
      </c>
      <c r="C827" s="40"/>
    </row>
    <row r="828" spans="1:3" ht="15.75" x14ac:dyDescent="0.25">
      <c r="A828" s="16" t="s">
        <v>3327</v>
      </c>
      <c r="B828" s="17">
        <v>46030</v>
      </c>
      <c r="C828" s="49"/>
    </row>
    <row r="829" spans="1:3" ht="15.75" x14ac:dyDescent="0.25">
      <c r="A829" s="8" t="s">
        <v>3189</v>
      </c>
      <c r="B829" s="10">
        <v>45387</v>
      </c>
      <c r="C829" s="39"/>
    </row>
    <row r="830" spans="1:3" ht="15.75" x14ac:dyDescent="0.25">
      <c r="A830" s="11" t="s">
        <v>1703</v>
      </c>
      <c r="B830" s="9">
        <v>42304</v>
      </c>
      <c r="C830" s="40"/>
    </row>
    <row r="831" spans="1:3" ht="15.75" x14ac:dyDescent="0.25">
      <c r="A831" s="11" t="s">
        <v>596</v>
      </c>
      <c r="B831" s="9">
        <v>40269</v>
      </c>
      <c r="C831" s="40"/>
    </row>
    <row r="832" spans="1:3" ht="15.75" x14ac:dyDescent="0.25">
      <c r="A832" s="8" t="s">
        <v>3184</v>
      </c>
      <c r="B832" s="10">
        <v>45359</v>
      </c>
      <c r="C832" s="39"/>
    </row>
    <row r="833" spans="1:3" ht="15.75" x14ac:dyDescent="0.25">
      <c r="A833" s="8" t="s">
        <v>2589</v>
      </c>
      <c r="B833" s="9">
        <v>43686</v>
      </c>
      <c r="C833" s="39"/>
    </row>
    <row r="834" spans="1:3" ht="15.75" x14ac:dyDescent="0.25">
      <c r="A834" s="8" t="s">
        <v>2454</v>
      </c>
      <c r="B834" s="9">
        <v>43405</v>
      </c>
      <c r="C834" s="39"/>
    </row>
    <row r="835" spans="1:3" ht="63" x14ac:dyDescent="0.25">
      <c r="A835" s="8" t="s">
        <v>2812</v>
      </c>
      <c r="B835" s="14" t="s">
        <v>2813</v>
      </c>
      <c r="C835" s="43">
        <v>45932</v>
      </c>
    </row>
    <row r="836" spans="1:3" ht="47.25" x14ac:dyDescent="0.25">
      <c r="A836" s="8" t="s">
        <v>1975</v>
      </c>
      <c r="B836" s="9" t="s">
        <v>1976</v>
      </c>
      <c r="C836" s="39"/>
    </row>
    <row r="837" spans="1:3" ht="28.9" customHeight="1" x14ac:dyDescent="0.25">
      <c r="A837" s="16" t="s">
        <v>3393</v>
      </c>
      <c r="B837" s="26" t="s">
        <v>3394</v>
      </c>
      <c r="C837" s="41"/>
    </row>
    <row r="838" spans="1:3" ht="15.75" x14ac:dyDescent="0.25">
      <c r="A838" s="8" t="s">
        <v>2279</v>
      </c>
      <c r="B838" s="9">
        <v>43084</v>
      </c>
      <c r="C838" s="39"/>
    </row>
    <row r="839" spans="1:3" ht="63" x14ac:dyDescent="0.25">
      <c r="A839" s="8" t="s">
        <v>2451</v>
      </c>
      <c r="B839" s="9" t="s">
        <v>2452</v>
      </c>
      <c r="C839" s="43">
        <v>45797</v>
      </c>
    </row>
    <row r="840" spans="1:3" ht="63" x14ac:dyDescent="0.25">
      <c r="A840" s="8" t="s">
        <v>2453</v>
      </c>
      <c r="B840" s="9" t="s">
        <v>2452</v>
      </c>
      <c r="C840" s="43">
        <v>45797</v>
      </c>
    </row>
    <row r="841" spans="1:3" ht="15.75" x14ac:dyDescent="0.25">
      <c r="A841" s="11" t="s">
        <v>1455</v>
      </c>
      <c r="B841" s="9">
        <v>41866</v>
      </c>
      <c r="C841" s="40"/>
    </row>
    <row r="842" spans="1:3" ht="15.75" x14ac:dyDescent="0.25">
      <c r="A842" s="11" t="s">
        <v>958</v>
      </c>
      <c r="B842" s="9">
        <v>40904</v>
      </c>
      <c r="C842" s="40"/>
    </row>
    <row r="843" spans="1:3" ht="15.75" x14ac:dyDescent="0.25">
      <c r="A843" s="11" t="s">
        <v>1537</v>
      </c>
      <c r="B843" s="9">
        <v>42003</v>
      </c>
      <c r="C843" s="40"/>
    </row>
    <row r="844" spans="1:3" ht="15.75" x14ac:dyDescent="0.25">
      <c r="A844" s="11" t="s">
        <v>1229</v>
      </c>
      <c r="B844" s="9">
        <v>41453</v>
      </c>
      <c r="C844" s="40"/>
    </row>
    <row r="845" spans="1:3" ht="15.75" x14ac:dyDescent="0.25">
      <c r="A845" s="8" t="s">
        <v>2769</v>
      </c>
      <c r="B845" s="10">
        <v>44292</v>
      </c>
      <c r="C845" s="39"/>
    </row>
    <row r="846" spans="1:3" ht="15.75" x14ac:dyDescent="0.25">
      <c r="A846" s="11" t="s">
        <v>1131</v>
      </c>
      <c r="B846" s="9" t="s">
        <v>1132</v>
      </c>
      <c r="C846" s="40"/>
    </row>
    <row r="847" spans="1:3" ht="15.75" x14ac:dyDescent="0.25">
      <c r="A847" s="11" t="s">
        <v>799</v>
      </c>
      <c r="B847" s="9">
        <v>40582</v>
      </c>
      <c r="C847" s="40"/>
    </row>
    <row r="848" spans="1:3" ht="31.5" x14ac:dyDescent="0.25">
      <c r="A848" s="11" t="s">
        <v>1294</v>
      </c>
      <c r="B848" s="9" t="s">
        <v>1295</v>
      </c>
      <c r="C848" s="40"/>
    </row>
    <row r="849" spans="1:3" ht="15.75" x14ac:dyDescent="0.25">
      <c r="A849" s="11" t="s">
        <v>1104</v>
      </c>
      <c r="B849" s="9">
        <v>41151</v>
      </c>
      <c r="C849" s="40"/>
    </row>
    <row r="850" spans="1:3" ht="15.75" x14ac:dyDescent="0.25">
      <c r="A850" s="16" t="s">
        <v>3316</v>
      </c>
      <c r="B850" s="17">
        <v>45973</v>
      </c>
      <c r="C850" s="41"/>
    </row>
    <row r="851" spans="1:3" ht="15.75" x14ac:dyDescent="0.25">
      <c r="A851" s="8" t="s">
        <v>2577</v>
      </c>
      <c r="B851" s="9">
        <v>43650</v>
      </c>
      <c r="C851" s="39"/>
    </row>
    <row r="852" spans="1:3" ht="47.25" x14ac:dyDescent="0.25">
      <c r="A852" s="11" t="s">
        <v>1031</v>
      </c>
      <c r="B852" s="9" t="s">
        <v>1032</v>
      </c>
      <c r="C852" s="40"/>
    </row>
    <row r="853" spans="1:3" ht="15.75" x14ac:dyDescent="0.25">
      <c r="A853" s="8" t="s">
        <v>1978</v>
      </c>
      <c r="B853" s="9">
        <v>42712</v>
      </c>
      <c r="C853" s="39"/>
    </row>
    <row r="854" spans="1:3" ht="15.75" x14ac:dyDescent="0.25">
      <c r="A854" s="11" t="s">
        <v>643</v>
      </c>
      <c r="B854" s="9">
        <v>40331</v>
      </c>
      <c r="C854" s="40"/>
    </row>
    <row r="855" spans="1:3" ht="15.75" x14ac:dyDescent="0.25">
      <c r="A855" s="11" t="s">
        <v>243</v>
      </c>
      <c r="B855" s="9">
        <v>39877</v>
      </c>
      <c r="C855" s="40"/>
    </row>
    <row r="856" spans="1:3" ht="15.75" x14ac:dyDescent="0.25">
      <c r="A856" s="11" t="s">
        <v>1015</v>
      </c>
      <c r="B856" s="9">
        <v>40975</v>
      </c>
      <c r="C856" s="40"/>
    </row>
    <row r="857" spans="1:3" ht="15.75" x14ac:dyDescent="0.25">
      <c r="A857" s="11" t="s">
        <v>1014</v>
      </c>
      <c r="B857" s="9">
        <v>40975</v>
      </c>
      <c r="C857" s="40"/>
    </row>
    <row r="858" spans="1:3" ht="47.25" x14ac:dyDescent="0.25">
      <c r="A858" s="11" t="s">
        <v>1920</v>
      </c>
      <c r="B858" s="9" t="s">
        <v>1921</v>
      </c>
      <c r="C858" s="40"/>
    </row>
    <row r="859" spans="1:3" ht="15.75" x14ac:dyDescent="0.25">
      <c r="A859" s="8" t="s">
        <v>2681</v>
      </c>
      <c r="B859" s="10">
        <v>44020</v>
      </c>
      <c r="C859" s="39"/>
    </row>
    <row r="860" spans="1:3" ht="15.75" x14ac:dyDescent="0.25">
      <c r="A860" s="11" t="s">
        <v>473</v>
      </c>
      <c r="B860" s="9">
        <v>40081</v>
      </c>
      <c r="C860" s="40"/>
    </row>
    <row r="861" spans="1:3" ht="15.75" x14ac:dyDescent="0.25">
      <c r="A861" s="11" t="s">
        <v>902</v>
      </c>
      <c r="B861" s="9">
        <v>40798</v>
      </c>
      <c r="C861" s="40"/>
    </row>
    <row r="862" spans="1:3" ht="15.75" x14ac:dyDescent="0.25">
      <c r="A862" s="8" t="s">
        <v>2599</v>
      </c>
      <c r="B862" s="9">
        <v>43712</v>
      </c>
      <c r="C862" s="39"/>
    </row>
    <row r="863" spans="1:3" ht="15.75" x14ac:dyDescent="0.25">
      <c r="A863" s="8" t="s">
        <v>2103</v>
      </c>
      <c r="B863" s="9">
        <v>42859</v>
      </c>
      <c r="C863" s="39"/>
    </row>
    <row r="864" spans="1:3" ht="31.5" x14ac:dyDescent="0.25">
      <c r="A864" s="11" t="s">
        <v>607</v>
      </c>
      <c r="B864" s="9" t="s">
        <v>608</v>
      </c>
      <c r="C864" s="40"/>
    </row>
    <row r="865" spans="1:3" ht="15.75" x14ac:dyDescent="0.25">
      <c r="A865" s="11" t="s">
        <v>1685</v>
      </c>
      <c r="B865" s="9">
        <v>42277</v>
      </c>
      <c r="C865" s="40"/>
    </row>
    <row r="866" spans="1:3" ht="15.75" x14ac:dyDescent="0.25">
      <c r="A866" s="11" t="s">
        <v>384</v>
      </c>
      <c r="B866" s="9">
        <v>39980</v>
      </c>
      <c r="C866" s="40"/>
    </row>
    <row r="867" spans="1:3" ht="15.75" x14ac:dyDescent="0.25">
      <c r="A867" s="11" t="s">
        <v>1185</v>
      </c>
      <c r="B867" s="9">
        <v>41317</v>
      </c>
      <c r="C867" s="40"/>
    </row>
    <row r="868" spans="1:3" ht="15.75" x14ac:dyDescent="0.25">
      <c r="A868" s="11" t="s">
        <v>1822</v>
      </c>
      <c r="B868" s="9">
        <v>42489</v>
      </c>
      <c r="C868" s="40"/>
    </row>
    <row r="869" spans="1:3" ht="15.75" x14ac:dyDescent="0.25">
      <c r="A869" s="11" t="s">
        <v>817</v>
      </c>
      <c r="B869" s="9">
        <v>40609</v>
      </c>
      <c r="C869" s="40"/>
    </row>
    <row r="870" spans="1:3" ht="15.75" x14ac:dyDescent="0.25">
      <c r="A870" s="8" t="s">
        <v>3001</v>
      </c>
      <c r="B870" s="15" t="s">
        <v>3002</v>
      </c>
      <c r="C870" s="39"/>
    </row>
    <row r="871" spans="1:3" ht="15.75" x14ac:dyDescent="0.25">
      <c r="A871" s="11" t="s">
        <v>301</v>
      </c>
      <c r="B871" s="9">
        <v>39912</v>
      </c>
      <c r="C871" s="40"/>
    </row>
    <row r="872" spans="1:3" ht="15.75" x14ac:dyDescent="0.25">
      <c r="A872" s="8" t="s">
        <v>2091</v>
      </c>
      <c r="B872" s="9">
        <v>42842</v>
      </c>
      <c r="C872" s="39"/>
    </row>
    <row r="873" spans="1:3" ht="15.75" x14ac:dyDescent="0.25">
      <c r="A873" s="11" t="s">
        <v>277</v>
      </c>
      <c r="B873" s="9">
        <v>39897</v>
      </c>
      <c r="C873" s="40"/>
    </row>
    <row r="874" spans="1:3" ht="78.75" x14ac:dyDescent="0.25">
      <c r="A874" s="11" t="s">
        <v>395</v>
      </c>
      <c r="B874" s="9" t="s">
        <v>396</v>
      </c>
      <c r="C874" s="42">
        <v>43095</v>
      </c>
    </row>
    <row r="875" spans="1:3" ht="15.75" x14ac:dyDescent="0.25">
      <c r="A875" s="8" t="s">
        <v>2663</v>
      </c>
      <c r="B875" s="9">
        <v>43965</v>
      </c>
      <c r="C875" s="39"/>
    </row>
    <row r="876" spans="1:3" ht="78.75" x14ac:dyDescent="0.25">
      <c r="A876" s="11" t="s">
        <v>397</v>
      </c>
      <c r="B876" s="9" t="s">
        <v>396</v>
      </c>
      <c r="C876" s="42">
        <v>43095</v>
      </c>
    </row>
    <row r="877" spans="1:3" ht="15.75" x14ac:dyDescent="0.25">
      <c r="A877" s="8" t="s">
        <v>2284</v>
      </c>
      <c r="B877" s="9">
        <v>43102</v>
      </c>
      <c r="C877" s="39"/>
    </row>
    <row r="878" spans="1:3" ht="15.75" x14ac:dyDescent="0.25">
      <c r="A878" s="8" t="s">
        <v>2407</v>
      </c>
      <c r="B878" s="9">
        <v>43334</v>
      </c>
      <c r="C878" s="39"/>
    </row>
    <row r="879" spans="1:3" ht="31.5" x14ac:dyDescent="0.25">
      <c r="A879" s="16" t="s">
        <v>3349</v>
      </c>
      <c r="B879" s="17">
        <v>46141</v>
      </c>
      <c r="C879" s="45"/>
    </row>
    <row r="880" spans="1:3" ht="63" x14ac:dyDescent="0.25">
      <c r="A880" s="11" t="s">
        <v>126</v>
      </c>
      <c r="B880" s="9" t="s">
        <v>127</v>
      </c>
      <c r="C880" s="40"/>
    </row>
    <row r="881" spans="1:3" ht="15.75" x14ac:dyDescent="0.25">
      <c r="A881" s="11" t="s">
        <v>1672</v>
      </c>
      <c r="B881" s="9">
        <v>42259</v>
      </c>
      <c r="C881" s="40"/>
    </row>
    <row r="882" spans="1:3" ht="15.75" x14ac:dyDescent="0.25">
      <c r="A882" s="11" t="s">
        <v>602</v>
      </c>
      <c r="B882" s="9" t="s">
        <v>603</v>
      </c>
      <c r="C882" s="40"/>
    </row>
    <row r="883" spans="1:3" ht="15.75" x14ac:dyDescent="0.25">
      <c r="A883" s="8" t="s">
        <v>1963</v>
      </c>
      <c r="B883" s="9">
        <v>42697</v>
      </c>
      <c r="C883" s="39"/>
    </row>
    <row r="884" spans="1:3" ht="15.75" x14ac:dyDescent="0.25">
      <c r="A884" s="11" t="s">
        <v>1301</v>
      </c>
      <c r="B884" s="9">
        <v>41593</v>
      </c>
      <c r="C884" s="40"/>
    </row>
    <row r="885" spans="1:3" ht="15.75" x14ac:dyDescent="0.25">
      <c r="A885" s="11" t="s">
        <v>1023</v>
      </c>
      <c r="B885" s="9">
        <v>41001</v>
      </c>
      <c r="C885" s="40"/>
    </row>
    <row r="886" spans="1:3" ht="15.75" x14ac:dyDescent="0.25">
      <c r="A886" s="11" t="s">
        <v>1710</v>
      </c>
      <c r="B886" s="9">
        <v>42313</v>
      </c>
      <c r="C886" s="40"/>
    </row>
    <row r="887" spans="1:3" ht="47.25" x14ac:dyDescent="0.25">
      <c r="A887" s="11" t="s">
        <v>104</v>
      </c>
      <c r="B887" s="9" t="s">
        <v>105</v>
      </c>
      <c r="C887" s="40"/>
    </row>
    <row r="888" spans="1:3" ht="15.75" x14ac:dyDescent="0.25">
      <c r="A888" s="11" t="s">
        <v>314</v>
      </c>
      <c r="B888" s="9">
        <v>39927</v>
      </c>
      <c r="C888" s="40"/>
    </row>
    <row r="889" spans="1:3" ht="15.75" x14ac:dyDescent="0.25">
      <c r="A889" s="8" t="s">
        <v>3222</v>
      </c>
      <c r="B889" s="15" t="s">
        <v>3223</v>
      </c>
      <c r="C889" s="39"/>
    </row>
    <row r="890" spans="1:3" ht="15.75" x14ac:dyDescent="0.25">
      <c r="A890" s="8" t="s">
        <v>3224</v>
      </c>
      <c r="B890" s="15" t="s">
        <v>3223</v>
      </c>
      <c r="C890" s="39"/>
    </row>
    <row r="891" spans="1:3" ht="78.75" x14ac:dyDescent="0.25">
      <c r="A891" s="8" t="s">
        <v>2986</v>
      </c>
      <c r="B891" s="18" t="s">
        <v>2987</v>
      </c>
      <c r="C891" s="45">
        <v>44797</v>
      </c>
    </row>
    <row r="892" spans="1:3" ht="78.75" x14ac:dyDescent="0.25">
      <c r="A892" s="8" t="s">
        <v>2986</v>
      </c>
      <c r="B892" s="18" t="s">
        <v>2988</v>
      </c>
      <c r="C892" s="42">
        <v>45299</v>
      </c>
    </row>
    <row r="893" spans="1:3" ht="15.75" x14ac:dyDescent="0.25">
      <c r="A893" s="11" t="s">
        <v>1705</v>
      </c>
      <c r="B893" s="9">
        <v>42305</v>
      </c>
      <c r="C893" s="40"/>
    </row>
    <row r="894" spans="1:3" ht="15.75" x14ac:dyDescent="0.25">
      <c r="A894" s="11" t="s">
        <v>516</v>
      </c>
      <c r="B894" s="9">
        <v>40151</v>
      </c>
      <c r="C894" s="40"/>
    </row>
    <row r="895" spans="1:3" ht="15.75" x14ac:dyDescent="0.25">
      <c r="A895" s="11" t="s">
        <v>504</v>
      </c>
      <c r="B895" s="9">
        <v>40133</v>
      </c>
      <c r="C895" s="40"/>
    </row>
    <row r="896" spans="1:3" ht="15.75" x14ac:dyDescent="0.25">
      <c r="A896" s="8" t="s">
        <v>2355</v>
      </c>
      <c r="B896" s="9">
        <v>43231</v>
      </c>
      <c r="C896" s="39"/>
    </row>
    <row r="897" spans="1:3" ht="15.75" x14ac:dyDescent="0.25">
      <c r="A897" s="8" t="s">
        <v>2883</v>
      </c>
      <c r="B897" s="15" t="s">
        <v>2884</v>
      </c>
      <c r="C897" s="39"/>
    </row>
    <row r="898" spans="1:3" ht="63" x14ac:dyDescent="0.25">
      <c r="A898" s="11" t="s">
        <v>1062</v>
      </c>
      <c r="B898" s="9" t="s">
        <v>1063</v>
      </c>
      <c r="C898" s="42">
        <v>41092</v>
      </c>
    </row>
    <row r="899" spans="1:3" ht="63" x14ac:dyDescent="0.25">
      <c r="A899" s="11" t="s">
        <v>1062</v>
      </c>
      <c r="B899" s="9" t="s">
        <v>1064</v>
      </c>
      <c r="C899" s="42">
        <v>41354</v>
      </c>
    </row>
    <row r="900" spans="1:3" ht="63" x14ac:dyDescent="0.25">
      <c r="A900" s="11" t="s">
        <v>1062</v>
      </c>
      <c r="B900" s="9" t="s">
        <v>1065</v>
      </c>
      <c r="C900" s="42">
        <v>41676</v>
      </c>
    </row>
    <row r="901" spans="1:3" ht="63" x14ac:dyDescent="0.25">
      <c r="A901" s="11" t="s">
        <v>1062</v>
      </c>
      <c r="B901" s="9" t="s">
        <v>1066</v>
      </c>
      <c r="C901" s="42">
        <v>42578</v>
      </c>
    </row>
    <row r="902" spans="1:3" ht="15.75" x14ac:dyDescent="0.25">
      <c r="A902" s="8" t="s">
        <v>2186</v>
      </c>
      <c r="B902" s="9">
        <v>42985</v>
      </c>
      <c r="C902" s="39"/>
    </row>
    <row r="903" spans="1:3" ht="47.25" x14ac:dyDescent="0.25">
      <c r="A903" s="11" t="s">
        <v>1914</v>
      </c>
      <c r="B903" s="9" t="s">
        <v>1915</v>
      </c>
      <c r="C903" s="40"/>
    </row>
    <row r="904" spans="1:3" ht="47.25" x14ac:dyDescent="0.25">
      <c r="A904" s="11" t="s">
        <v>1250</v>
      </c>
      <c r="B904" s="9" t="s">
        <v>1251</v>
      </c>
      <c r="C904" s="40"/>
    </row>
    <row r="905" spans="1:3" ht="15.75" x14ac:dyDescent="0.25">
      <c r="A905" s="11" t="s">
        <v>571</v>
      </c>
      <c r="B905" s="9">
        <v>40235</v>
      </c>
      <c r="C905" s="40"/>
    </row>
    <row r="906" spans="1:3" ht="15.75" x14ac:dyDescent="0.25">
      <c r="A906" s="11" t="s">
        <v>595</v>
      </c>
      <c r="B906" s="9">
        <v>40269</v>
      </c>
      <c r="C906" s="40"/>
    </row>
    <row r="907" spans="1:3" ht="78.75" x14ac:dyDescent="0.25">
      <c r="A907" s="11" t="s">
        <v>53</v>
      </c>
      <c r="B907" s="9" t="s">
        <v>54</v>
      </c>
      <c r="C907" s="43">
        <v>45093</v>
      </c>
    </row>
    <row r="908" spans="1:3" ht="63" x14ac:dyDescent="0.25">
      <c r="A908" s="8" t="s">
        <v>2075</v>
      </c>
      <c r="B908" s="9" t="s">
        <v>2076</v>
      </c>
      <c r="C908" s="42">
        <v>42822</v>
      </c>
    </row>
    <row r="909" spans="1:3" ht="15.75" x14ac:dyDescent="0.25">
      <c r="A909" s="8" t="s">
        <v>2177</v>
      </c>
      <c r="B909" s="9">
        <v>42969</v>
      </c>
      <c r="C909" s="39"/>
    </row>
    <row r="910" spans="1:3" ht="15.75" x14ac:dyDescent="0.25">
      <c r="A910" s="11" t="s">
        <v>843</v>
      </c>
      <c r="B910" s="9">
        <v>40651</v>
      </c>
      <c r="C910" s="40"/>
    </row>
    <row r="911" spans="1:3" ht="31.5" x14ac:dyDescent="0.25">
      <c r="A911" s="11" t="s">
        <v>1630</v>
      </c>
      <c r="B911" s="9" t="s">
        <v>1631</v>
      </c>
      <c r="C911" s="40"/>
    </row>
    <row r="912" spans="1:3" ht="15.75" x14ac:dyDescent="0.25">
      <c r="A912" s="8" t="s">
        <v>2341</v>
      </c>
      <c r="B912" s="9">
        <v>43214</v>
      </c>
      <c r="C912" s="39"/>
    </row>
    <row r="913" spans="1:3" ht="15.75" x14ac:dyDescent="0.25">
      <c r="A913" s="8" t="s">
        <v>2315</v>
      </c>
      <c r="B913" s="9">
        <v>43154</v>
      </c>
      <c r="C913" s="39"/>
    </row>
    <row r="914" spans="1:3" ht="15.75" x14ac:dyDescent="0.25">
      <c r="A914" s="11" t="s">
        <v>134</v>
      </c>
      <c r="B914" s="9" t="s">
        <v>135</v>
      </c>
      <c r="C914" s="40"/>
    </row>
    <row r="915" spans="1:3" ht="15.75" x14ac:dyDescent="0.25">
      <c r="A915" s="8" t="s">
        <v>2278</v>
      </c>
      <c r="B915" s="9">
        <v>43083</v>
      </c>
      <c r="C915" s="39"/>
    </row>
    <row r="916" spans="1:3" ht="31.5" x14ac:dyDescent="0.25">
      <c r="A916" s="11" t="s">
        <v>49</v>
      </c>
      <c r="B916" s="9" t="s">
        <v>50</v>
      </c>
      <c r="C916" s="40"/>
    </row>
    <row r="917" spans="1:3" ht="31.5" x14ac:dyDescent="0.25">
      <c r="A917" s="11" t="s">
        <v>1164</v>
      </c>
      <c r="B917" s="9">
        <v>41267</v>
      </c>
      <c r="C917" s="40"/>
    </row>
    <row r="918" spans="1:3" ht="15.75" x14ac:dyDescent="0.25">
      <c r="A918" s="16" t="s">
        <v>3332</v>
      </c>
      <c r="B918" s="17">
        <v>46045</v>
      </c>
      <c r="C918" s="49"/>
    </row>
    <row r="919" spans="1:3" ht="63" x14ac:dyDescent="0.25">
      <c r="A919" s="11" t="s">
        <v>75</v>
      </c>
      <c r="B919" s="9" t="s">
        <v>76</v>
      </c>
      <c r="C919" s="42">
        <v>45748</v>
      </c>
    </row>
    <row r="920" spans="1:3" ht="15.75" x14ac:dyDescent="0.25">
      <c r="A920" s="11" t="s">
        <v>809</v>
      </c>
      <c r="B920" s="9">
        <v>40599</v>
      </c>
      <c r="C920" s="40"/>
    </row>
    <row r="921" spans="1:3" ht="31.5" x14ac:dyDescent="0.25">
      <c r="A921" s="11" t="s">
        <v>1569</v>
      </c>
      <c r="B921" s="9" t="s">
        <v>1570</v>
      </c>
      <c r="C921" s="40"/>
    </row>
    <row r="922" spans="1:3" ht="31.5" x14ac:dyDescent="0.25">
      <c r="A922" s="11" t="s">
        <v>495</v>
      </c>
      <c r="B922" s="9">
        <v>40116</v>
      </c>
      <c r="C922" s="40"/>
    </row>
    <row r="923" spans="1:3" ht="15.75" x14ac:dyDescent="0.25">
      <c r="A923" s="11" t="s">
        <v>1043</v>
      </c>
      <c r="B923" s="9">
        <v>41060</v>
      </c>
      <c r="C923" s="40"/>
    </row>
    <row r="924" spans="1:3" ht="31.5" x14ac:dyDescent="0.25">
      <c r="A924" s="16" t="s">
        <v>3309</v>
      </c>
      <c r="B924" s="17">
        <v>45946</v>
      </c>
      <c r="C924" s="41"/>
    </row>
    <row r="925" spans="1:3" ht="15.75" x14ac:dyDescent="0.25">
      <c r="A925" s="8" t="s">
        <v>2364</v>
      </c>
      <c r="B925" s="9">
        <v>43249</v>
      </c>
      <c r="C925" s="39"/>
    </row>
    <row r="926" spans="1:3" ht="47.25" x14ac:dyDescent="0.25">
      <c r="A926" s="11" t="s">
        <v>1007</v>
      </c>
      <c r="B926" s="9" t="s">
        <v>1008</v>
      </c>
      <c r="C926" s="40"/>
    </row>
    <row r="927" spans="1:3" ht="15.75" x14ac:dyDescent="0.25">
      <c r="A927" s="8" t="s">
        <v>3215</v>
      </c>
      <c r="B927" s="10">
        <v>45483</v>
      </c>
      <c r="C927" s="39"/>
    </row>
    <row r="928" spans="1:3" ht="15.75" x14ac:dyDescent="0.25">
      <c r="A928" s="8" t="s">
        <v>2645</v>
      </c>
      <c r="B928" s="9">
        <v>43860</v>
      </c>
      <c r="C928" s="39"/>
    </row>
    <row r="929" spans="1:3" ht="15.75" x14ac:dyDescent="0.25">
      <c r="A929" s="11" t="s">
        <v>1326</v>
      </c>
      <c r="B929" s="9">
        <v>41660</v>
      </c>
      <c r="C929" s="40"/>
    </row>
    <row r="930" spans="1:3" ht="15.75" x14ac:dyDescent="0.25">
      <c r="A930" s="8" t="s">
        <v>2199</v>
      </c>
      <c r="B930" s="9">
        <v>42993</v>
      </c>
      <c r="C930" s="39"/>
    </row>
    <row r="931" spans="1:3" ht="15.75" x14ac:dyDescent="0.25">
      <c r="A931" s="16" t="s">
        <v>3331</v>
      </c>
      <c r="B931" s="17">
        <v>46045</v>
      </c>
      <c r="C931" s="49"/>
    </row>
    <row r="932" spans="1:3" ht="15.75" x14ac:dyDescent="0.25">
      <c r="A932" s="16" t="s">
        <v>3279</v>
      </c>
      <c r="B932" s="17">
        <v>45763</v>
      </c>
      <c r="C932" s="41"/>
    </row>
    <row r="933" spans="1:3" ht="110.25" x14ac:dyDescent="0.25">
      <c r="A933" s="23" t="s">
        <v>1879</v>
      </c>
      <c r="B933" s="9" t="s">
        <v>1880</v>
      </c>
      <c r="C933" s="40"/>
    </row>
    <row r="934" spans="1:3" ht="48.6" customHeight="1" x14ac:dyDescent="0.25">
      <c r="A934" s="11" t="s">
        <v>1610</v>
      </c>
      <c r="B934" s="9" t="s">
        <v>1611</v>
      </c>
      <c r="C934" s="40"/>
    </row>
    <row r="935" spans="1:3" ht="15.75" x14ac:dyDescent="0.25">
      <c r="A935" s="8" t="s">
        <v>2886</v>
      </c>
      <c r="B935" s="15" t="s">
        <v>2887</v>
      </c>
      <c r="C935" s="39"/>
    </row>
    <row r="936" spans="1:3" ht="15.75" x14ac:dyDescent="0.25">
      <c r="A936" s="8" t="s">
        <v>3168</v>
      </c>
      <c r="B936" s="10">
        <v>45303</v>
      </c>
      <c r="C936" s="39"/>
    </row>
    <row r="937" spans="1:3" ht="31.5" x14ac:dyDescent="0.25">
      <c r="A937" s="8" t="s">
        <v>3198</v>
      </c>
      <c r="B937" s="10">
        <v>45426</v>
      </c>
      <c r="C937" s="39"/>
    </row>
    <row r="938" spans="1:3" ht="15.75" x14ac:dyDescent="0.25">
      <c r="A938" s="8" t="s">
        <v>2674</v>
      </c>
      <c r="B938" s="10">
        <v>44000</v>
      </c>
      <c r="C938" s="39"/>
    </row>
    <row r="939" spans="1:3" ht="15.75" x14ac:dyDescent="0.25">
      <c r="A939" s="16" t="s">
        <v>3290</v>
      </c>
      <c r="B939" s="17">
        <v>45848</v>
      </c>
      <c r="C939" s="41"/>
    </row>
    <row r="940" spans="1:3" ht="15.75" x14ac:dyDescent="0.25">
      <c r="A940" s="16" t="s">
        <v>3305</v>
      </c>
      <c r="B940" s="17">
        <v>45925</v>
      </c>
      <c r="C940" s="41"/>
    </row>
    <row r="941" spans="1:3" ht="15.75" x14ac:dyDescent="0.25">
      <c r="A941" s="8" t="s">
        <v>2855</v>
      </c>
      <c r="B941" s="15" t="s">
        <v>2856</v>
      </c>
      <c r="C941" s="39"/>
    </row>
    <row r="942" spans="1:3" ht="15.75" x14ac:dyDescent="0.25">
      <c r="A942" s="11" t="s">
        <v>1876</v>
      </c>
      <c r="B942" s="9">
        <v>42562</v>
      </c>
      <c r="C942" s="40"/>
    </row>
    <row r="943" spans="1:3" ht="15.75" x14ac:dyDescent="0.25">
      <c r="A943" s="11" t="s">
        <v>1237</v>
      </c>
      <c r="B943" s="9">
        <v>41474</v>
      </c>
      <c r="C943" s="40"/>
    </row>
    <row r="944" spans="1:3" ht="15.75" x14ac:dyDescent="0.25">
      <c r="A944" s="8" t="s">
        <v>2327</v>
      </c>
      <c r="B944" s="9">
        <v>43173</v>
      </c>
      <c r="C944" s="39"/>
    </row>
    <row r="945" spans="1:3" ht="15.75" x14ac:dyDescent="0.25">
      <c r="A945" s="11" t="s">
        <v>821</v>
      </c>
      <c r="B945" s="9">
        <v>40613</v>
      </c>
      <c r="C945" s="40"/>
    </row>
    <row r="946" spans="1:3" ht="31.5" x14ac:dyDescent="0.25">
      <c r="A946" s="25" t="s">
        <v>3200</v>
      </c>
      <c r="B946" s="14" t="s">
        <v>3201</v>
      </c>
      <c r="C946" s="39"/>
    </row>
    <row r="947" spans="1:3" ht="31.5" x14ac:dyDescent="0.25">
      <c r="A947" s="11" t="s">
        <v>1145</v>
      </c>
      <c r="B947" s="9">
        <v>41220</v>
      </c>
      <c r="C947" s="40"/>
    </row>
    <row r="948" spans="1:3" ht="15.75" x14ac:dyDescent="0.25">
      <c r="A948" s="8" t="s">
        <v>3027</v>
      </c>
      <c r="B948" s="15" t="s">
        <v>3028</v>
      </c>
      <c r="C948" s="39"/>
    </row>
    <row r="949" spans="1:3" ht="31.5" x14ac:dyDescent="0.25">
      <c r="A949" s="11" t="s">
        <v>1399</v>
      </c>
      <c r="B949" s="9">
        <v>41761</v>
      </c>
      <c r="C949" s="40"/>
    </row>
    <row r="950" spans="1:3" ht="15.75" x14ac:dyDescent="0.25">
      <c r="A950" s="11" t="s">
        <v>184</v>
      </c>
      <c r="B950" s="9">
        <v>39818</v>
      </c>
      <c r="C950" s="40"/>
    </row>
    <row r="951" spans="1:3" ht="15.75" x14ac:dyDescent="0.25">
      <c r="A951" s="8" t="s">
        <v>3088</v>
      </c>
      <c r="B951" s="10">
        <v>45035</v>
      </c>
      <c r="C951" s="39"/>
    </row>
    <row r="952" spans="1:3" ht="47.25" x14ac:dyDescent="0.25">
      <c r="A952" s="11" t="s">
        <v>1774</v>
      </c>
      <c r="B952" s="9" t="s">
        <v>1775</v>
      </c>
      <c r="C952" s="40"/>
    </row>
    <row r="953" spans="1:3" ht="15.75" x14ac:dyDescent="0.25">
      <c r="A953" s="11" t="s">
        <v>514</v>
      </c>
      <c r="B953" s="9">
        <v>40144</v>
      </c>
      <c r="C953" s="40"/>
    </row>
    <row r="954" spans="1:3" ht="15.75" x14ac:dyDescent="0.25">
      <c r="A954" s="11" t="s">
        <v>1242</v>
      </c>
      <c r="B954" s="9">
        <v>41479</v>
      </c>
      <c r="C954" s="40"/>
    </row>
    <row r="955" spans="1:3" ht="15.75" x14ac:dyDescent="0.25">
      <c r="A955" s="16" t="s">
        <v>3237</v>
      </c>
      <c r="B955" s="17">
        <v>45575</v>
      </c>
      <c r="C955" s="41"/>
    </row>
    <row r="956" spans="1:3" ht="15.75" x14ac:dyDescent="0.25">
      <c r="A956" s="8" t="s">
        <v>2640</v>
      </c>
      <c r="B956" s="9">
        <v>43812</v>
      </c>
      <c r="C956" s="39"/>
    </row>
    <row r="957" spans="1:3" ht="15.75" x14ac:dyDescent="0.25">
      <c r="A957" s="11" t="s">
        <v>1565</v>
      </c>
      <c r="B957" s="9">
        <v>42047</v>
      </c>
      <c r="C957" s="40"/>
    </row>
    <row r="958" spans="1:3" ht="15.75" x14ac:dyDescent="0.25">
      <c r="A958" s="8" t="s">
        <v>1992</v>
      </c>
      <c r="B958" s="9">
        <v>42734</v>
      </c>
      <c r="C958" s="39"/>
    </row>
    <row r="959" spans="1:3" ht="15.75" x14ac:dyDescent="0.25">
      <c r="A959" s="11" t="s">
        <v>67</v>
      </c>
      <c r="B959" s="9" t="s">
        <v>68</v>
      </c>
      <c r="C959" s="40"/>
    </row>
    <row r="960" spans="1:3" ht="47.25" x14ac:dyDescent="0.25">
      <c r="A960" s="11" t="s">
        <v>1618</v>
      </c>
      <c r="B960" s="9" t="s">
        <v>1619</v>
      </c>
      <c r="C960" s="40"/>
    </row>
    <row r="961" spans="1:3" ht="15.75" x14ac:dyDescent="0.25">
      <c r="A961" s="8" t="s">
        <v>2574</v>
      </c>
      <c r="B961" s="9">
        <v>43643</v>
      </c>
      <c r="C961" s="39"/>
    </row>
    <row r="962" spans="1:3" ht="47.25" x14ac:dyDescent="0.25">
      <c r="A962" s="11" t="s">
        <v>585</v>
      </c>
      <c r="B962" s="9" t="s">
        <v>586</v>
      </c>
      <c r="C962" s="40"/>
    </row>
    <row r="963" spans="1:3" ht="63" x14ac:dyDescent="0.25">
      <c r="A963" s="8" t="s">
        <v>2479</v>
      </c>
      <c r="B963" s="9" t="s">
        <v>2480</v>
      </c>
      <c r="C963" s="42">
        <v>43461</v>
      </c>
    </row>
    <row r="964" spans="1:3" ht="63" x14ac:dyDescent="0.25">
      <c r="A964" s="8" t="s">
        <v>2481</v>
      </c>
      <c r="B964" s="9" t="s">
        <v>2482</v>
      </c>
      <c r="C964" s="42">
        <v>43461</v>
      </c>
    </row>
    <row r="965" spans="1:3" ht="15.75" x14ac:dyDescent="0.25">
      <c r="A965" s="8" t="s">
        <v>2762</v>
      </c>
      <c r="B965" s="10">
        <v>44263</v>
      </c>
      <c r="C965" s="39"/>
    </row>
    <row r="966" spans="1:3" ht="15.75" x14ac:dyDescent="0.25">
      <c r="A966" s="8" t="s">
        <v>2659</v>
      </c>
      <c r="B966" s="9">
        <v>43959</v>
      </c>
      <c r="C966" s="39"/>
    </row>
    <row r="967" spans="1:3" ht="47.25" x14ac:dyDescent="0.25">
      <c r="A967" s="11" t="s">
        <v>367</v>
      </c>
      <c r="B967" s="9" t="s">
        <v>368</v>
      </c>
      <c r="C967" s="40"/>
    </row>
    <row r="968" spans="1:3" ht="15.75" x14ac:dyDescent="0.25">
      <c r="A968" s="11" t="s">
        <v>1224</v>
      </c>
      <c r="B968" s="9">
        <v>41452</v>
      </c>
      <c r="C968" s="40"/>
    </row>
    <row r="969" spans="1:3" ht="15.75" x14ac:dyDescent="0.25">
      <c r="A969" s="8" t="s">
        <v>2976</v>
      </c>
      <c r="B969" s="15" t="s">
        <v>2977</v>
      </c>
      <c r="C969" s="39"/>
    </row>
    <row r="970" spans="1:3" ht="15.75" x14ac:dyDescent="0.25">
      <c r="A970" s="11" t="s">
        <v>183</v>
      </c>
      <c r="B970" s="9">
        <v>39818</v>
      </c>
      <c r="C970" s="40"/>
    </row>
    <row r="971" spans="1:3" ht="47.25" x14ac:dyDescent="0.25">
      <c r="A971" s="8" t="s">
        <v>2427</v>
      </c>
      <c r="B971" s="9" t="s">
        <v>2428</v>
      </c>
      <c r="C971" s="39"/>
    </row>
    <row r="972" spans="1:3" ht="15.75" x14ac:dyDescent="0.25">
      <c r="A972" s="11" t="s">
        <v>174</v>
      </c>
      <c r="B972" s="9">
        <v>39792</v>
      </c>
      <c r="C972" s="40"/>
    </row>
    <row r="973" spans="1:3" ht="15.75" x14ac:dyDescent="0.25">
      <c r="A973" s="8" t="s">
        <v>2314</v>
      </c>
      <c r="B973" s="9">
        <v>43152</v>
      </c>
      <c r="C973" s="39"/>
    </row>
    <row r="974" spans="1:3" ht="15.75" x14ac:dyDescent="0.25">
      <c r="A974" s="11" t="s">
        <v>1223</v>
      </c>
      <c r="B974" s="9">
        <v>41447</v>
      </c>
      <c r="C974" s="40"/>
    </row>
    <row r="975" spans="1:3" ht="15.75" x14ac:dyDescent="0.25">
      <c r="A975" s="11" t="s">
        <v>428</v>
      </c>
      <c r="B975" s="9">
        <v>40031</v>
      </c>
      <c r="C975" s="40"/>
    </row>
    <row r="976" spans="1:3" ht="47.25" x14ac:dyDescent="0.25">
      <c r="A976" s="11" t="s">
        <v>1298</v>
      </c>
      <c r="B976" s="9" t="s">
        <v>1299</v>
      </c>
      <c r="C976" s="40"/>
    </row>
    <row r="977" spans="1:3" ht="47.25" x14ac:dyDescent="0.25">
      <c r="A977" s="8" t="s">
        <v>1994</v>
      </c>
      <c r="B977" s="9" t="s">
        <v>1995</v>
      </c>
      <c r="C977" s="39"/>
    </row>
    <row r="978" spans="1:3" ht="15.75" x14ac:dyDescent="0.25">
      <c r="A978" s="11" t="s">
        <v>1835</v>
      </c>
      <c r="B978" s="9">
        <v>42507</v>
      </c>
      <c r="C978" s="40"/>
    </row>
    <row r="979" spans="1:3" ht="15.75" x14ac:dyDescent="0.25">
      <c r="A979" s="8" t="s">
        <v>3100</v>
      </c>
      <c r="B979" s="10">
        <v>45068</v>
      </c>
      <c r="C979" s="39"/>
    </row>
    <row r="980" spans="1:3" ht="15.75" x14ac:dyDescent="0.25">
      <c r="A980" s="11" t="s">
        <v>282</v>
      </c>
      <c r="B980" s="9">
        <v>39899</v>
      </c>
      <c r="C980" s="40"/>
    </row>
    <row r="981" spans="1:3" ht="31.5" x14ac:dyDescent="0.25">
      <c r="A981" s="11" t="s">
        <v>1791</v>
      </c>
      <c r="B981" s="9" t="s">
        <v>1792</v>
      </c>
      <c r="C981" s="40"/>
    </row>
    <row r="982" spans="1:3" ht="15.75" x14ac:dyDescent="0.25">
      <c r="A982" s="11" t="s">
        <v>441</v>
      </c>
      <c r="B982" s="9">
        <v>40045</v>
      </c>
      <c r="C982" s="40"/>
    </row>
    <row r="983" spans="1:3" ht="15.75" x14ac:dyDescent="0.25">
      <c r="A983" s="8" t="s">
        <v>2335</v>
      </c>
      <c r="B983" s="9">
        <v>43195</v>
      </c>
      <c r="C983" s="39"/>
    </row>
    <row r="984" spans="1:3" ht="31.5" x14ac:dyDescent="0.25">
      <c r="A984" s="11" t="s">
        <v>1121</v>
      </c>
      <c r="B984" s="9" t="s">
        <v>1122</v>
      </c>
      <c r="C984" s="40"/>
    </row>
    <row r="985" spans="1:3" ht="15.75" x14ac:dyDescent="0.25">
      <c r="A985" s="11" t="s">
        <v>535</v>
      </c>
      <c r="B985" s="9">
        <v>40183</v>
      </c>
      <c r="C985" s="40"/>
    </row>
    <row r="986" spans="1:3" ht="15.75" x14ac:dyDescent="0.25">
      <c r="A986" s="16" t="s">
        <v>3373</v>
      </c>
      <c r="B986" s="26">
        <v>46198</v>
      </c>
      <c r="C986" s="41"/>
    </row>
    <row r="987" spans="1:3" ht="47.25" x14ac:dyDescent="0.25">
      <c r="A987" s="8" t="s">
        <v>3128</v>
      </c>
      <c r="B987" s="14" t="s">
        <v>3129</v>
      </c>
      <c r="C987" s="39"/>
    </row>
    <row r="988" spans="1:3" ht="15.75" x14ac:dyDescent="0.25">
      <c r="A988" s="8" t="s">
        <v>3162</v>
      </c>
      <c r="B988" s="15" t="s">
        <v>3163</v>
      </c>
      <c r="C988" s="39"/>
    </row>
    <row r="989" spans="1:3" ht="15.75" x14ac:dyDescent="0.25">
      <c r="A989" s="8" t="s">
        <v>3156</v>
      </c>
      <c r="B989" s="15" t="s">
        <v>3157</v>
      </c>
      <c r="C989" s="39"/>
    </row>
    <row r="990" spans="1:3" ht="15.75" x14ac:dyDescent="0.25">
      <c r="A990" s="8" t="s">
        <v>3126</v>
      </c>
      <c r="B990" s="10">
        <v>45140</v>
      </c>
      <c r="C990" s="39"/>
    </row>
    <row r="991" spans="1:3" ht="15.75" x14ac:dyDescent="0.25">
      <c r="A991" s="8" t="s">
        <v>2306</v>
      </c>
      <c r="B991" s="9">
        <v>43137</v>
      </c>
      <c r="C991" s="39"/>
    </row>
    <row r="992" spans="1:3" ht="15.75" x14ac:dyDescent="0.25">
      <c r="A992" s="11" t="s">
        <v>1501</v>
      </c>
      <c r="B992" s="9">
        <v>41942</v>
      </c>
      <c r="C992" s="40"/>
    </row>
    <row r="993" spans="1:3" ht="15.75" x14ac:dyDescent="0.25">
      <c r="A993" s="11" t="s">
        <v>701</v>
      </c>
      <c r="B993" s="9">
        <v>40416</v>
      </c>
      <c r="C993" s="40"/>
    </row>
    <row r="994" spans="1:3" ht="15.75" x14ac:dyDescent="0.25">
      <c r="A994" s="11" t="s">
        <v>1210</v>
      </c>
      <c r="B994" s="9">
        <v>41404</v>
      </c>
      <c r="C994" s="40"/>
    </row>
    <row r="995" spans="1:3" ht="31.5" x14ac:dyDescent="0.25">
      <c r="A995" s="11" t="s">
        <v>946</v>
      </c>
      <c r="B995" s="9" t="s">
        <v>947</v>
      </c>
      <c r="C995" s="40"/>
    </row>
    <row r="996" spans="1:3" ht="15.75" x14ac:dyDescent="0.25">
      <c r="A996" s="11" t="s">
        <v>305</v>
      </c>
      <c r="B996" s="9">
        <v>39919</v>
      </c>
      <c r="C996" s="40"/>
    </row>
    <row r="997" spans="1:3" ht="15.75" x14ac:dyDescent="0.25">
      <c r="A997" s="11" t="s">
        <v>1512</v>
      </c>
      <c r="B997" s="9">
        <v>41956</v>
      </c>
      <c r="C997" s="40"/>
    </row>
    <row r="998" spans="1:3" ht="15.75" x14ac:dyDescent="0.25">
      <c r="A998" s="8" t="s">
        <v>2444</v>
      </c>
      <c r="B998" s="9">
        <v>43397</v>
      </c>
      <c r="C998" s="39"/>
    </row>
    <row r="999" spans="1:3" ht="15.75" x14ac:dyDescent="0.25">
      <c r="A999" s="16" t="s">
        <v>3347</v>
      </c>
      <c r="B999" s="17">
        <v>46128</v>
      </c>
      <c r="C999" s="45"/>
    </row>
    <row r="1000" spans="1:3" ht="31.5" x14ac:dyDescent="0.25">
      <c r="A1000" s="11" t="s">
        <v>1940</v>
      </c>
      <c r="B1000" s="9" t="s">
        <v>1941</v>
      </c>
      <c r="C1000" s="40"/>
    </row>
    <row r="1001" spans="1:3" ht="15.75" x14ac:dyDescent="0.25">
      <c r="A1001" s="8" t="s">
        <v>2400</v>
      </c>
      <c r="B1001" s="9">
        <v>43315</v>
      </c>
      <c r="C1001" s="39"/>
    </row>
    <row r="1002" spans="1:3" ht="15.75" x14ac:dyDescent="0.25">
      <c r="A1002" s="11" t="s">
        <v>871</v>
      </c>
      <c r="B1002" s="9">
        <v>40711</v>
      </c>
      <c r="C1002" s="40"/>
    </row>
    <row r="1003" spans="1:3" ht="15.75" x14ac:dyDescent="0.25">
      <c r="A1003" s="11" t="s">
        <v>735</v>
      </c>
      <c r="B1003" s="9">
        <v>40456</v>
      </c>
      <c r="C1003" s="40"/>
    </row>
    <row r="1004" spans="1:3" ht="15.75" x14ac:dyDescent="0.25">
      <c r="A1004" s="11" t="s">
        <v>1222</v>
      </c>
      <c r="B1004" s="9">
        <v>41445</v>
      </c>
      <c r="C1004" s="40"/>
    </row>
    <row r="1005" spans="1:3" ht="47.25" x14ac:dyDescent="0.25">
      <c r="A1005" s="11" t="s">
        <v>470</v>
      </c>
      <c r="B1005" s="9" t="s">
        <v>471</v>
      </c>
      <c r="C1005" s="40"/>
    </row>
    <row r="1006" spans="1:3" ht="47.25" x14ac:dyDescent="0.25">
      <c r="A1006" s="8" t="s">
        <v>2771</v>
      </c>
      <c r="B1006" s="14" t="s">
        <v>2772</v>
      </c>
      <c r="C1006" s="39"/>
    </row>
    <row r="1007" spans="1:3" ht="78.75" x14ac:dyDescent="0.25">
      <c r="A1007" s="11" t="s">
        <v>1054</v>
      </c>
      <c r="B1007" s="9" t="s">
        <v>1055</v>
      </c>
      <c r="C1007" s="42">
        <v>44127</v>
      </c>
    </row>
    <row r="1008" spans="1:3" ht="15.75" x14ac:dyDescent="0.25">
      <c r="A1008" s="11" t="s">
        <v>857</v>
      </c>
      <c r="B1008" s="9">
        <v>40690</v>
      </c>
      <c r="C1008" s="40"/>
    </row>
    <row r="1009" spans="1:3" ht="15.75" x14ac:dyDescent="0.25">
      <c r="A1009" s="11" t="s">
        <v>1112</v>
      </c>
      <c r="B1009" s="9">
        <v>41163</v>
      </c>
      <c r="C1009" s="40"/>
    </row>
    <row r="1010" spans="1:3" ht="15.75" x14ac:dyDescent="0.25">
      <c r="A1010" s="11" t="s">
        <v>1151</v>
      </c>
      <c r="B1010" s="9">
        <v>41228</v>
      </c>
      <c r="C1010" s="40"/>
    </row>
    <row r="1011" spans="1:3" ht="15.75" x14ac:dyDescent="0.25">
      <c r="A1011" s="11" t="s">
        <v>1150</v>
      </c>
      <c r="B1011" s="9">
        <v>41228</v>
      </c>
      <c r="C1011" s="40"/>
    </row>
    <row r="1012" spans="1:3" ht="31.5" x14ac:dyDescent="0.25">
      <c r="A1012" s="11" t="s">
        <v>400</v>
      </c>
      <c r="B1012" s="9" t="s">
        <v>401</v>
      </c>
      <c r="C1012" s="40"/>
    </row>
    <row r="1013" spans="1:3" ht="47.25" x14ac:dyDescent="0.25">
      <c r="A1013" s="11" t="s">
        <v>576</v>
      </c>
      <c r="B1013" s="9" t="s">
        <v>577</v>
      </c>
      <c r="C1013" s="40"/>
    </row>
    <row r="1014" spans="1:3" ht="15.75" x14ac:dyDescent="0.25">
      <c r="A1014" s="11" t="s">
        <v>273</v>
      </c>
      <c r="B1014" s="9">
        <v>39891</v>
      </c>
      <c r="C1014" s="40"/>
    </row>
    <row r="1015" spans="1:3" ht="31.5" x14ac:dyDescent="0.25">
      <c r="A1015" s="11" t="s">
        <v>1191</v>
      </c>
      <c r="B1015" s="9">
        <v>41344</v>
      </c>
      <c r="C1015" s="40"/>
    </row>
    <row r="1016" spans="1:3" ht="15.75" x14ac:dyDescent="0.25">
      <c r="A1016" s="11" t="s">
        <v>1230</v>
      </c>
      <c r="B1016" s="9">
        <v>41457</v>
      </c>
      <c r="C1016" s="40"/>
    </row>
    <row r="1017" spans="1:3" ht="47.25" x14ac:dyDescent="0.25">
      <c r="A1017" s="11" t="s">
        <v>1198</v>
      </c>
      <c r="B1017" s="9" t="s">
        <v>1199</v>
      </c>
      <c r="C1017" s="40"/>
    </row>
    <row r="1018" spans="1:3" ht="15.75" x14ac:dyDescent="0.25">
      <c r="A1018" s="11" t="s">
        <v>2519</v>
      </c>
      <c r="B1018" s="9">
        <v>43571</v>
      </c>
      <c r="C1018" s="39"/>
    </row>
    <row r="1019" spans="1:3" ht="63" x14ac:dyDescent="0.25">
      <c r="A1019" s="8" t="s">
        <v>2101</v>
      </c>
      <c r="B1019" s="9" t="s">
        <v>2102</v>
      </c>
      <c r="C1019" s="39"/>
    </row>
    <row r="1020" spans="1:3" ht="47.25" x14ac:dyDescent="0.25">
      <c r="A1020" s="11" t="s">
        <v>644</v>
      </c>
      <c r="B1020" s="9" t="s">
        <v>645</v>
      </c>
      <c r="C1020" s="40"/>
    </row>
    <row r="1021" spans="1:3" ht="15.75" x14ac:dyDescent="0.25">
      <c r="A1021" s="8" t="s">
        <v>2391</v>
      </c>
      <c r="B1021" s="9">
        <v>43300</v>
      </c>
      <c r="C1021" s="39"/>
    </row>
    <row r="1022" spans="1:3" ht="15.75" x14ac:dyDescent="0.25">
      <c r="A1022" s="11" t="s">
        <v>356</v>
      </c>
      <c r="B1022" s="9">
        <v>39968</v>
      </c>
      <c r="C1022" s="40"/>
    </row>
    <row r="1023" spans="1:3" ht="15.75" x14ac:dyDescent="0.25">
      <c r="A1023" s="8" t="s">
        <v>2272</v>
      </c>
      <c r="B1023" s="9">
        <v>43074</v>
      </c>
      <c r="C1023" s="39"/>
    </row>
    <row r="1024" spans="1:3" ht="31.5" x14ac:dyDescent="0.25">
      <c r="A1024" s="11" t="s">
        <v>1767</v>
      </c>
      <c r="B1024" s="9" t="s">
        <v>1768</v>
      </c>
      <c r="C1024" s="40"/>
    </row>
    <row r="1025" spans="1:3" ht="15.75" x14ac:dyDescent="0.25">
      <c r="A1025" s="11" t="s">
        <v>772</v>
      </c>
      <c r="B1025" s="9">
        <v>40546</v>
      </c>
      <c r="C1025" s="40"/>
    </row>
    <row r="1026" spans="1:3" ht="15.75" x14ac:dyDescent="0.25">
      <c r="A1026" s="8" t="s">
        <v>2236</v>
      </c>
      <c r="B1026" s="9">
        <v>43038</v>
      </c>
      <c r="C1026" s="39"/>
    </row>
    <row r="1027" spans="1:3" ht="15.75" x14ac:dyDescent="0.25">
      <c r="A1027" s="11" t="s">
        <v>1803</v>
      </c>
      <c r="B1027" s="9">
        <v>42467</v>
      </c>
      <c r="C1027" s="40"/>
    </row>
    <row r="1028" spans="1:3" ht="15.75" x14ac:dyDescent="0.25">
      <c r="A1028" s="8" t="s">
        <v>2800</v>
      </c>
      <c r="B1028" s="10">
        <v>44342</v>
      </c>
      <c r="C1028" s="39"/>
    </row>
    <row r="1029" spans="1:3" ht="47.25" x14ac:dyDescent="0.25">
      <c r="A1029" s="16" t="s">
        <v>3231</v>
      </c>
      <c r="B1029" s="26" t="s">
        <v>3232</v>
      </c>
      <c r="C1029" s="41"/>
    </row>
    <row r="1030" spans="1:3" ht="15.75" x14ac:dyDescent="0.25">
      <c r="A1030" s="11" t="s">
        <v>448</v>
      </c>
      <c r="B1030" s="9">
        <v>40053</v>
      </c>
      <c r="C1030" s="40"/>
    </row>
    <row r="1031" spans="1:3" ht="15.75" x14ac:dyDescent="0.25">
      <c r="A1031" s="11" t="s">
        <v>1708</v>
      </c>
      <c r="B1031" s="9">
        <v>42312</v>
      </c>
      <c r="C1031" s="40"/>
    </row>
    <row r="1032" spans="1:3" ht="15.75" x14ac:dyDescent="0.25">
      <c r="A1032" s="11" t="s">
        <v>773</v>
      </c>
      <c r="B1032" s="9">
        <v>40546</v>
      </c>
      <c r="C1032" s="40"/>
    </row>
    <row r="1033" spans="1:3" ht="15.75" x14ac:dyDescent="0.25">
      <c r="A1033" s="11" t="s">
        <v>957</v>
      </c>
      <c r="B1033" s="9">
        <v>40904</v>
      </c>
      <c r="C1033" s="40"/>
    </row>
    <row r="1034" spans="1:3" ht="31.5" x14ac:dyDescent="0.25">
      <c r="A1034" s="11" t="s">
        <v>1316</v>
      </c>
      <c r="B1034" s="9" t="s">
        <v>1317</v>
      </c>
      <c r="C1034" s="40"/>
    </row>
    <row r="1035" spans="1:3" ht="15.75" x14ac:dyDescent="0.25">
      <c r="A1035" s="11" t="s">
        <v>1827</v>
      </c>
      <c r="B1035" s="9">
        <v>42499</v>
      </c>
      <c r="C1035" s="40"/>
    </row>
    <row r="1036" spans="1:3" ht="15.75" x14ac:dyDescent="0.25">
      <c r="A1036" s="11" t="s">
        <v>679</v>
      </c>
      <c r="B1036" s="9">
        <v>40378</v>
      </c>
      <c r="C1036" s="40"/>
    </row>
    <row r="1037" spans="1:3" ht="15.75" x14ac:dyDescent="0.25">
      <c r="A1037" s="11" t="s">
        <v>1513</v>
      </c>
      <c r="B1037" s="9">
        <v>41956</v>
      </c>
      <c r="C1037" s="40"/>
    </row>
    <row r="1038" spans="1:3" ht="15.75" x14ac:dyDescent="0.25">
      <c r="A1038" s="11" t="s">
        <v>1265</v>
      </c>
      <c r="B1038" s="9">
        <v>41509</v>
      </c>
      <c r="C1038" s="40"/>
    </row>
    <row r="1039" spans="1:3" ht="15.75" x14ac:dyDescent="0.25">
      <c r="A1039" s="11" t="s">
        <v>803</v>
      </c>
      <c r="B1039" s="9">
        <v>40591</v>
      </c>
      <c r="C1039" s="40"/>
    </row>
    <row r="1040" spans="1:3" ht="63" x14ac:dyDescent="0.25">
      <c r="A1040" s="11" t="s">
        <v>155</v>
      </c>
      <c r="B1040" s="9" t="s">
        <v>156</v>
      </c>
      <c r="C1040" s="40"/>
    </row>
    <row r="1041" spans="1:3" ht="47.25" x14ac:dyDescent="0.25">
      <c r="A1041" s="8" t="s">
        <v>2415</v>
      </c>
      <c r="B1041" s="9" t="s">
        <v>2416</v>
      </c>
      <c r="C1041" s="39"/>
    </row>
    <row r="1042" spans="1:3" ht="15.75" x14ac:dyDescent="0.25">
      <c r="A1042" s="8" t="s">
        <v>2125</v>
      </c>
      <c r="B1042" s="9">
        <v>42887</v>
      </c>
      <c r="C1042" s="39"/>
    </row>
    <row r="1043" spans="1:3" ht="47.25" x14ac:dyDescent="0.25">
      <c r="A1043" s="11" t="s">
        <v>1867</v>
      </c>
      <c r="B1043" s="9" t="s">
        <v>1868</v>
      </c>
      <c r="C1043" s="40"/>
    </row>
    <row r="1044" spans="1:3" ht="15.75" x14ac:dyDescent="0.25">
      <c r="A1044" s="11" t="s">
        <v>2521</v>
      </c>
      <c r="B1044" s="9">
        <v>43572</v>
      </c>
      <c r="C1044" s="39"/>
    </row>
    <row r="1045" spans="1:3" ht="15.75" x14ac:dyDescent="0.25">
      <c r="A1045" s="8" t="s">
        <v>2617</v>
      </c>
      <c r="B1045" s="9">
        <v>43754</v>
      </c>
      <c r="C1045" s="39"/>
    </row>
    <row r="1046" spans="1:3" ht="47.25" x14ac:dyDescent="0.25">
      <c r="A1046" s="8" t="s">
        <v>2055</v>
      </c>
      <c r="B1046" s="9" t="s">
        <v>2056</v>
      </c>
      <c r="C1046" s="39"/>
    </row>
    <row r="1047" spans="1:3" ht="15.75" x14ac:dyDescent="0.25">
      <c r="A1047" s="8" t="s">
        <v>2443</v>
      </c>
      <c r="B1047" s="9">
        <v>43395</v>
      </c>
      <c r="C1047" s="39"/>
    </row>
    <row r="1048" spans="1:3" ht="15.75" x14ac:dyDescent="0.25">
      <c r="A1048" s="11" t="s">
        <v>463</v>
      </c>
      <c r="B1048" s="9">
        <v>40073</v>
      </c>
      <c r="C1048" s="40"/>
    </row>
    <row r="1049" spans="1:3" ht="15.75" x14ac:dyDescent="0.25">
      <c r="A1049" s="11" t="s">
        <v>988</v>
      </c>
      <c r="B1049" s="9">
        <v>40938</v>
      </c>
      <c r="C1049" s="40"/>
    </row>
    <row r="1050" spans="1:3" ht="15.75" x14ac:dyDescent="0.25">
      <c r="A1050" s="11" t="s">
        <v>365</v>
      </c>
      <c r="B1050" s="9">
        <v>39969</v>
      </c>
      <c r="C1050" s="40"/>
    </row>
    <row r="1051" spans="1:3" ht="47.25" x14ac:dyDescent="0.25">
      <c r="A1051" s="8" t="s">
        <v>2657</v>
      </c>
      <c r="B1051" s="9" t="s">
        <v>2658</v>
      </c>
      <c r="C1051" s="39"/>
    </row>
    <row r="1052" spans="1:3" ht="15.75" x14ac:dyDescent="0.25">
      <c r="A1052" s="11" t="s">
        <v>1793</v>
      </c>
      <c r="B1052" s="9">
        <v>42459</v>
      </c>
      <c r="C1052" s="40"/>
    </row>
    <row r="1053" spans="1:3" ht="15.75" x14ac:dyDescent="0.25">
      <c r="A1053" s="11" t="s">
        <v>461</v>
      </c>
      <c r="B1053" s="9">
        <v>40073</v>
      </c>
      <c r="C1053" s="40"/>
    </row>
    <row r="1054" spans="1:3" ht="15.75" x14ac:dyDescent="0.25">
      <c r="A1054" s="11" t="s">
        <v>1158</v>
      </c>
      <c r="B1054" s="9">
        <v>41250</v>
      </c>
      <c r="C1054" s="40"/>
    </row>
    <row r="1055" spans="1:3" ht="47.25" x14ac:dyDescent="0.25">
      <c r="A1055" s="8" t="s">
        <v>2660</v>
      </c>
      <c r="B1055" s="19" t="s">
        <v>2661</v>
      </c>
      <c r="C1055" s="39"/>
    </row>
    <row r="1056" spans="1:3" ht="31.5" x14ac:dyDescent="0.25">
      <c r="A1056" s="11" t="s">
        <v>1340</v>
      </c>
      <c r="B1056" s="9" t="s">
        <v>1339</v>
      </c>
      <c r="C1056" s="40"/>
    </row>
    <row r="1057" spans="1:3" ht="47.25" x14ac:dyDescent="0.25">
      <c r="A1057" s="8" t="s">
        <v>3064</v>
      </c>
      <c r="B1057" s="14" t="s">
        <v>3065</v>
      </c>
      <c r="C1057" s="39"/>
    </row>
    <row r="1058" spans="1:3" ht="94.5" x14ac:dyDescent="0.25">
      <c r="A1058" s="11" t="s">
        <v>78</v>
      </c>
      <c r="B1058" s="9" t="s">
        <v>79</v>
      </c>
      <c r="C1058" s="40"/>
    </row>
    <row r="1059" spans="1:3" ht="15.75" x14ac:dyDescent="0.25">
      <c r="A1059" s="8" t="s">
        <v>2145</v>
      </c>
      <c r="B1059" s="9">
        <v>42905</v>
      </c>
      <c r="C1059" s="39"/>
    </row>
    <row r="1060" spans="1:3" ht="15.75" x14ac:dyDescent="0.25">
      <c r="A1060" s="11" t="s">
        <v>1623</v>
      </c>
      <c r="B1060" s="9">
        <v>42152</v>
      </c>
      <c r="C1060" s="40"/>
    </row>
    <row r="1061" spans="1:3" ht="47.25" x14ac:dyDescent="0.25">
      <c r="A1061" s="8" t="s">
        <v>2815</v>
      </c>
      <c r="B1061" s="14" t="s">
        <v>2816</v>
      </c>
      <c r="C1061" s="39"/>
    </row>
    <row r="1062" spans="1:3" ht="47.25" x14ac:dyDescent="0.25">
      <c r="A1062" s="16" t="s">
        <v>3330</v>
      </c>
      <c r="B1062" s="17">
        <v>46042</v>
      </c>
      <c r="C1062" s="49"/>
    </row>
    <row r="1063" spans="1:3" ht="15.75" x14ac:dyDescent="0.25">
      <c r="A1063" s="11" t="s">
        <v>451</v>
      </c>
      <c r="B1063" s="9">
        <v>40056</v>
      </c>
      <c r="C1063" s="40"/>
    </row>
    <row r="1064" spans="1:3" ht="31.5" x14ac:dyDescent="0.25">
      <c r="A1064" s="8" t="s">
        <v>2095</v>
      </c>
      <c r="B1064" s="9" t="s">
        <v>2096</v>
      </c>
      <c r="C1064" s="39"/>
    </row>
    <row r="1065" spans="1:3" ht="47.25" x14ac:dyDescent="0.25">
      <c r="A1065" s="8" t="s">
        <v>1953</v>
      </c>
      <c r="B1065" s="9" t="s">
        <v>1954</v>
      </c>
      <c r="C1065" s="39"/>
    </row>
    <row r="1066" spans="1:3" ht="15.75" x14ac:dyDescent="0.25">
      <c r="A1066" s="8" t="s">
        <v>3116</v>
      </c>
      <c r="B1066" s="10">
        <v>45106</v>
      </c>
      <c r="C1066" s="39"/>
    </row>
    <row r="1067" spans="1:3" ht="15.75" x14ac:dyDescent="0.25">
      <c r="A1067" s="16" t="s">
        <v>3295</v>
      </c>
      <c r="B1067" s="17">
        <v>45861</v>
      </c>
      <c r="C1067" s="41"/>
    </row>
    <row r="1068" spans="1:3" ht="15.75" x14ac:dyDescent="0.25">
      <c r="A1068" s="8" t="s">
        <v>2682</v>
      </c>
      <c r="B1068" s="10">
        <v>44021</v>
      </c>
      <c r="C1068" s="39"/>
    </row>
    <row r="1069" spans="1:3" ht="15.75" x14ac:dyDescent="0.25">
      <c r="A1069" s="11" t="s">
        <v>279</v>
      </c>
      <c r="B1069" s="9">
        <v>39897</v>
      </c>
      <c r="C1069" s="40"/>
    </row>
    <row r="1070" spans="1:3" ht="15.75" x14ac:dyDescent="0.25">
      <c r="A1070" s="8" t="s">
        <v>2711</v>
      </c>
      <c r="B1070" s="10">
        <v>44103</v>
      </c>
      <c r="C1070" s="39"/>
    </row>
    <row r="1071" spans="1:3" ht="31.5" x14ac:dyDescent="0.25">
      <c r="A1071" s="11" t="s">
        <v>1283</v>
      </c>
      <c r="B1071" s="9">
        <v>41548</v>
      </c>
      <c r="C1071" s="40"/>
    </row>
    <row r="1072" spans="1:3" ht="47.25" x14ac:dyDescent="0.25">
      <c r="A1072" s="11" t="s">
        <v>64</v>
      </c>
      <c r="B1072" s="9" t="s">
        <v>65</v>
      </c>
      <c r="C1072" s="40"/>
    </row>
    <row r="1073" spans="1:3" ht="15.75" x14ac:dyDescent="0.25">
      <c r="A1073" s="8" t="s">
        <v>2345</v>
      </c>
      <c r="B1073" s="9">
        <v>43215</v>
      </c>
      <c r="C1073" s="39"/>
    </row>
    <row r="1074" spans="1:3" ht="15.75" x14ac:dyDescent="0.25">
      <c r="A1074" s="8" t="s">
        <v>2063</v>
      </c>
      <c r="B1074" s="9">
        <v>42816</v>
      </c>
      <c r="C1074" s="39"/>
    </row>
    <row r="1075" spans="1:3" ht="47.25" x14ac:dyDescent="0.25">
      <c r="A1075" s="11" t="s">
        <v>1806</v>
      </c>
      <c r="B1075" s="19" t="s">
        <v>1807</v>
      </c>
      <c r="C1075" s="40"/>
    </row>
    <row r="1076" spans="1:3" ht="15.75" x14ac:dyDescent="0.25">
      <c r="A1076" s="11" t="s">
        <v>1473</v>
      </c>
      <c r="B1076" s="9">
        <v>41891</v>
      </c>
      <c r="C1076" s="40"/>
    </row>
    <row r="1077" spans="1:3" ht="15.75" x14ac:dyDescent="0.25">
      <c r="A1077" s="8" t="s">
        <v>2311</v>
      </c>
      <c r="B1077" s="9">
        <v>43147</v>
      </c>
      <c r="C1077" s="39"/>
    </row>
    <row r="1078" spans="1:3" ht="47.25" x14ac:dyDescent="0.25">
      <c r="A1078" s="11" t="s">
        <v>722</v>
      </c>
      <c r="B1078" s="9" t="s">
        <v>723</v>
      </c>
      <c r="C1078" s="40"/>
    </row>
    <row r="1079" spans="1:3" ht="15.75" x14ac:dyDescent="0.25">
      <c r="A1079" s="8" t="s">
        <v>2151</v>
      </c>
      <c r="B1079" s="9">
        <v>42927</v>
      </c>
      <c r="C1079" s="39"/>
    </row>
    <row r="1080" spans="1:3" ht="78.75" x14ac:dyDescent="0.25">
      <c r="A1080" s="11" t="s">
        <v>1593</v>
      </c>
      <c r="B1080" s="9" t="s">
        <v>1594</v>
      </c>
      <c r="C1080" s="40"/>
    </row>
    <row r="1081" spans="1:3" ht="15.75" x14ac:dyDescent="0.25">
      <c r="A1081" s="11" t="s">
        <v>889</v>
      </c>
      <c r="B1081" s="9">
        <v>40752</v>
      </c>
      <c r="C1081" s="40"/>
    </row>
    <row r="1082" spans="1:3" ht="31.5" x14ac:dyDescent="0.25">
      <c r="A1082" s="8" t="s">
        <v>3218</v>
      </c>
      <c r="B1082" s="10">
        <v>45485</v>
      </c>
      <c r="C1082" s="39"/>
    </row>
    <row r="1083" spans="1:3" ht="15.75" x14ac:dyDescent="0.25">
      <c r="A1083" s="11" t="s">
        <v>388</v>
      </c>
      <c r="B1083" s="9">
        <v>39982</v>
      </c>
      <c r="C1083" s="40"/>
    </row>
    <row r="1084" spans="1:3" ht="15.75" x14ac:dyDescent="0.25">
      <c r="A1084" s="8" t="s">
        <v>2426</v>
      </c>
      <c r="B1084" s="9">
        <v>43356</v>
      </c>
      <c r="C1084" s="39"/>
    </row>
    <row r="1085" spans="1:3" ht="15.75" x14ac:dyDescent="0.25">
      <c r="A1085" s="11" t="s">
        <v>528</v>
      </c>
      <c r="B1085" s="9">
        <v>40168</v>
      </c>
      <c r="C1085" s="40"/>
    </row>
    <row r="1086" spans="1:3" ht="15.75" x14ac:dyDescent="0.25">
      <c r="A1086" s="11" t="s">
        <v>1719</v>
      </c>
      <c r="B1086" s="9">
        <v>42321</v>
      </c>
      <c r="C1086" s="40"/>
    </row>
    <row r="1087" spans="1:3" ht="15.75" x14ac:dyDescent="0.25">
      <c r="A1087" s="11" t="s">
        <v>557</v>
      </c>
      <c r="B1087" s="9">
        <v>40219</v>
      </c>
      <c r="C1087" s="40"/>
    </row>
    <row r="1088" spans="1:3" ht="15.75" x14ac:dyDescent="0.25">
      <c r="A1088" s="11" t="s">
        <v>1025</v>
      </c>
      <c r="B1088" s="9">
        <v>41010</v>
      </c>
      <c r="C1088" s="40"/>
    </row>
    <row r="1089" spans="1:3" ht="15.75" x14ac:dyDescent="0.25">
      <c r="A1089" s="11" t="s">
        <v>566</v>
      </c>
      <c r="B1089" s="9">
        <v>40235</v>
      </c>
      <c r="C1089" s="40"/>
    </row>
    <row r="1090" spans="1:3" ht="15.75" x14ac:dyDescent="0.25">
      <c r="A1090" s="8" t="s">
        <v>3178</v>
      </c>
      <c r="B1090" s="10">
        <v>45336</v>
      </c>
      <c r="C1090" s="39"/>
    </row>
    <row r="1091" spans="1:3" ht="15.75" x14ac:dyDescent="0.25">
      <c r="A1091" s="8" t="s">
        <v>2468</v>
      </c>
      <c r="B1091" s="9">
        <v>43444</v>
      </c>
      <c r="C1091" s="39"/>
    </row>
    <row r="1092" spans="1:3" ht="15.75" x14ac:dyDescent="0.25">
      <c r="A1092" s="11" t="s">
        <v>1524</v>
      </c>
      <c r="B1092" s="9">
        <v>41969</v>
      </c>
      <c r="C1092" s="40"/>
    </row>
    <row r="1093" spans="1:3" ht="15.75" x14ac:dyDescent="0.25">
      <c r="A1093" s="11" t="s">
        <v>1357</v>
      </c>
      <c r="B1093" s="9">
        <v>41705</v>
      </c>
      <c r="C1093" s="40"/>
    </row>
    <row r="1094" spans="1:3" ht="31.5" x14ac:dyDescent="0.25">
      <c r="A1094" s="11" t="s">
        <v>344</v>
      </c>
      <c r="B1094" s="9" t="s">
        <v>345</v>
      </c>
      <c r="C1094" s="40"/>
    </row>
    <row r="1095" spans="1:3" ht="15.75" x14ac:dyDescent="0.25">
      <c r="A1095" s="11" t="s">
        <v>1124</v>
      </c>
      <c r="B1095" s="9">
        <v>41185</v>
      </c>
      <c r="C1095" s="40"/>
    </row>
    <row r="1096" spans="1:3" ht="15.75" x14ac:dyDescent="0.25">
      <c r="A1096" s="16" t="s">
        <v>3261</v>
      </c>
      <c r="B1096" s="17">
        <v>45722</v>
      </c>
      <c r="C1096" s="41"/>
    </row>
    <row r="1097" spans="1:3" ht="15.75" x14ac:dyDescent="0.25">
      <c r="A1097" s="8" t="s">
        <v>2373</v>
      </c>
      <c r="B1097" s="9">
        <v>43278</v>
      </c>
      <c r="C1097" s="39"/>
    </row>
    <row r="1098" spans="1:3" ht="15.75" x14ac:dyDescent="0.25">
      <c r="A1098" s="11" t="s">
        <v>1674</v>
      </c>
      <c r="B1098" s="9">
        <v>42264</v>
      </c>
      <c r="C1098" s="40"/>
    </row>
    <row r="1099" spans="1:3" ht="15.75" x14ac:dyDescent="0.25">
      <c r="A1099" s="16" t="s">
        <v>3238</v>
      </c>
      <c r="B1099" s="17">
        <v>45575</v>
      </c>
      <c r="C1099" s="41"/>
    </row>
    <row r="1100" spans="1:3" ht="15.75" x14ac:dyDescent="0.25">
      <c r="A1100" s="11" t="s">
        <v>650</v>
      </c>
      <c r="B1100" s="9">
        <v>40345</v>
      </c>
      <c r="C1100" s="40"/>
    </row>
    <row r="1101" spans="1:3" ht="15.75" x14ac:dyDescent="0.25">
      <c r="A1101" s="11" t="s">
        <v>615</v>
      </c>
      <c r="B1101" s="9">
        <v>40304</v>
      </c>
      <c r="C1101" s="40"/>
    </row>
    <row r="1102" spans="1:3" ht="15.75" x14ac:dyDescent="0.25">
      <c r="A1102" s="11" t="s">
        <v>1211</v>
      </c>
      <c r="B1102" s="9">
        <v>41414</v>
      </c>
      <c r="C1102" s="40"/>
    </row>
    <row r="1103" spans="1:3" ht="47.25" x14ac:dyDescent="0.25">
      <c r="A1103" s="11" t="s">
        <v>1600</v>
      </c>
      <c r="B1103" s="9" t="s">
        <v>1601</v>
      </c>
      <c r="C1103" s="40"/>
    </row>
    <row r="1104" spans="1:3" ht="15.75" x14ac:dyDescent="0.25">
      <c r="A1104" s="11" t="s">
        <v>1604</v>
      </c>
      <c r="B1104" s="9">
        <v>42125</v>
      </c>
      <c r="C1104" s="40"/>
    </row>
    <row r="1105" spans="1:3" ht="47.25" x14ac:dyDescent="0.25">
      <c r="A1105" s="11" t="s">
        <v>213</v>
      </c>
      <c r="B1105" s="9" t="s">
        <v>214</v>
      </c>
      <c r="C1105" s="40"/>
    </row>
    <row r="1106" spans="1:3" ht="15.75" x14ac:dyDescent="0.25">
      <c r="A1106" s="11" t="s">
        <v>1139</v>
      </c>
      <c r="B1106" s="9">
        <v>41211</v>
      </c>
      <c r="C1106" s="40"/>
    </row>
    <row r="1107" spans="1:3" ht="15.75" x14ac:dyDescent="0.25">
      <c r="A1107" s="8" t="s">
        <v>2608</v>
      </c>
      <c r="B1107" s="9">
        <v>43728</v>
      </c>
      <c r="C1107" s="39"/>
    </row>
    <row r="1108" spans="1:3" ht="15.75" x14ac:dyDescent="0.25">
      <c r="A1108" s="11" t="s">
        <v>630</v>
      </c>
      <c r="B1108" s="9">
        <v>40317</v>
      </c>
      <c r="C1108" s="40"/>
    </row>
    <row r="1109" spans="1:3" ht="15.75" x14ac:dyDescent="0.25">
      <c r="A1109" s="8" t="s">
        <v>2502</v>
      </c>
      <c r="B1109" s="9">
        <v>43524</v>
      </c>
      <c r="C1109" s="39"/>
    </row>
    <row r="1110" spans="1:3" ht="15.75" x14ac:dyDescent="0.25">
      <c r="A1110" s="11" t="s">
        <v>1452</v>
      </c>
      <c r="B1110" s="9">
        <v>41866</v>
      </c>
      <c r="C1110" s="40"/>
    </row>
    <row r="1111" spans="1:3" ht="15.75" x14ac:dyDescent="0.25">
      <c r="A1111" s="11" t="s">
        <v>1107</v>
      </c>
      <c r="B1111" s="9">
        <v>41151</v>
      </c>
      <c r="C1111" s="40"/>
    </row>
    <row r="1112" spans="1:3" ht="15.75" x14ac:dyDescent="0.25">
      <c r="A1112" s="11" t="s">
        <v>205</v>
      </c>
      <c r="B1112" s="9">
        <v>39840</v>
      </c>
      <c r="C1112" s="40"/>
    </row>
    <row r="1113" spans="1:3" ht="47.25" x14ac:dyDescent="0.25">
      <c r="A1113" s="8" t="s">
        <v>3069</v>
      </c>
      <c r="B1113" s="18" t="s">
        <v>3070</v>
      </c>
      <c r="C1113" s="39"/>
    </row>
    <row r="1114" spans="1:3" ht="15.75" x14ac:dyDescent="0.25">
      <c r="A1114" s="8" t="s">
        <v>2442</v>
      </c>
      <c r="B1114" s="9">
        <v>43390</v>
      </c>
      <c r="C1114" s="39"/>
    </row>
    <row r="1115" spans="1:3" ht="15.75" x14ac:dyDescent="0.25">
      <c r="A1115" s="8" t="s">
        <v>2420</v>
      </c>
      <c r="B1115" s="9">
        <v>43348</v>
      </c>
      <c r="C1115" s="39"/>
    </row>
    <row r="1116" spans="1:3" ht="15.75" x14ac:dyDescent="0.25">
      <c r="A1116" s="16" t="s">
        <v>3374</v>
      </c>
      <c r="B1116" s="26">
        <v>46199</v>
      </c>
      <c r="C1116" s="41"/>
    </row>
    <row r="1117" spans="1:3" ht="15.75" x14ac:dyDescent="0.25">
      <c r="A1117" s="8" t="s">
        <v>2598</v>
      </c>
      <c r="B1117" s="9">
        <v>43711</v>
      </c>
      <c r="C1117" s="39"/>
    </row>
    <row r="1118" spans="1:3" ht="63" x14ac:dyDescent="0.25">
      <c r="A1118" s="11" t="s">
        <v>1348</v>
      </c>
      <c r="B1118" s="9" t="s">
        <v>1349</v>
      </c>
      <c r="C1118" s="40"/>
    </row>
    <row r="1119" spans="1:3" ht="47.25" x14ac:dyDescent="0.25">
      <c r="A1119" s="11" t="s">
        <v>1405</v>
      </c>
      <c r="B1119" s="9" t="s">
        <v>1406</v>
      </c>
      <c r="C1119" s="40"/>
    </row>
    <row r="1120" spans="1:3" ht="31.5" x14ac:dyDescent="0.25">
      <c r="A1120" s="11" t="s">
        <v>391</v>
      </c>
      <c r="B1120" s="9" t="s">
        <v>392</v>
      </c>
      <c r="C1120" s="40"/>
    </row>
    <row r="1121" spans="1:3" ht="47.25" x14ac:dyDescent="0.25">
      <c r="A1121" s="8" t="s">
        <v>2439</v>
      </c>
      <c r="B1121" s="9" t="s">
        <v>2440</v>
      </c>
      <c r="C1121" s="39"/>
    </row>
    <row r="1122" spans="1:3" ht="15.75" x14ac:dyDescent="0.25">
      <c r="A1122" s="11" t="s">
        <v>912</v>
      </c>
      <c r="B1122" s="9">
        <v>40815</v>
      </c>
      <c r="C1122" s="40"/>
    </row>
    <row r="1123" spans="1:3" ht="15.75" x14ac:dyDescent="0.25">
      <c r="A1123" s="8" t="s">
        <v>2234</v>
      </c>
      <c r="B1123" s="9">
        <v>43033</v>
      </c>
      <c r="C1123" s="39"/>
    </row>
    <row r="1124" spans="1:3" ht="15.75" x14ac:dyDescent="0.25">
      <c r="A1124" s="16" t="s">
        <v>3228</v>
      </c>
      <c r="B1124" s="17">
        <v>45520</v>
      </c>
      <c r="C1124" s="41"/>
    </row>
    <row r="1125" spans="1:3" ht="15.75" x14ac:dyDescent="0.25">
      <c r="A1125" s="11" t="s">
        <v>69</v>
      </c>
      <c r="B1125" s="9" t="s">
        <v>70</v>
      </c>
      <c r="C1125" s="40"/>
    </row>
    <row r="1126" spans="1:3" ht="47.25" x14ac:dyDescent="0.25">
      <c r="A1126" s="11" t="s">
        <v>1074</v>
      </c>
      <c r="B1126" s="9" t="s">
        <v>1075</v>
      </c>
      <c r="C1126" s="40"/>
    </row>
    <row r="1127" spans="1:3" ht="15.75" x14ac:dyDescent="0.25">
      <c r="A1127" s="11" t="s">
        <v>941</v>
      </c>
      <c r="B1127" s="9">
        <v>40877</v>
      </c>
      <c r="C1127" s="40"/>
    </row>
    <row r="1128" spans="1:3" ht="15.75" x14ac:dyDescent="0.25">
      <c r="A1128" s="11" t="s">
        <v>1502</v>
      </c>
      <c r="B1128" s="9">
        <v>41942</v>
      </c>
      <c r="C1128" s="40"/>
    </row>
    <row r="1129" spans="1:3" ht="78.75" x14ac:dyDescent="0.25">
      <c r="A1129" s="11" t="s">
        <v>140</v>
      </c>
      <c r="B1129" s="9" t="s">
        <v>141</v>
      </c>
      <c r="C1129" s="40"/>
    </row>
    <row r="1130" spans="1:3" ht="94.5" x14ac:dyDescent="0.25">
      <c r="A1130" s="11" t="s">
        <v>81</v>
      </c>
      <c r="B1130" s="9" t="s">
        <v>82</v>
      </c>
      <c r="C1130" s="40"/>
    </row>
    <row r="1131" spans="1:3" ht="15.75" x14ac:dyDescent="0.25">
      <c r="A1131" s="11" t="s">
        <v>1834</v>
      </c>
      <c r="B1131" s="9">
        <v>42502</v>
      </c>
      <c r="C1131" s="40"/>
    </row>
    <row r="1132" spans="1:3" ht="15.75" x14ac:dyDescent="0.25">
      <c r="A1132" s="8" t="s">
        <v>2926</v>
      </c>
      <c r="B1132" s="15" t="s">
        <v>2927</v>
      </c>
      <c r="C1132" s="39"/>
    </row>
    <row r="1133" spans="1:3" ht="47.25" x14ac:dyDescent="0.25">
      <c r="A1133" s="8" t="s">
        <v>2922</v>
      </c>
      <c r="B1133" s="18" t="s">
        <v>2923</v>
      </c>
      <c r="C1133" s="39"/>
    </row>
    <row r="1134" spans="1:3" ht="15.75" x14ac:dyDescent="0.25">
      <c r="A1134" s="8" t="s">
        <v>2111</v>
      </c>
      <c r="B1134" s="9">
        <v>42870</v>
      </c>
      <c r="C1134" s="39"/>
    </row>
    <row r="1135" spans="1:3" ht="31.5" x14ac:dyDescent="0.25">
      <c r="A1135" s="11" t="s">
        <v>318</v>
      </c>
      <c r="B1135" s="9" t="s">
        <v>319</v>
      </c>
      <c r="C1135" s="40"/>
    </row>
    <row r="1136" spans="1:3" ht="31.5" x14ac:dyDescent="0.25">
      <c r="A1136" s="11" t="s">
        <v>794</v>
      </c>
      <c r="B1136" s="9" t="s">
        <v>795</v>
      </c>
      <c r="C1136" s="40"/>
    </row>
    <row r="1137" spans="1:3" ht="47.25" x14ac:dyDescent="0.25">
      <c r="A1137" s="11" t="s">
        <v>1796</v>
      </c>
      <c r="B1137" s="9" t="s">
        <v>1797</v>
      </c>
      <c r="C1137" s="40"/>
    </row>
    <row r="1138" spans="1:3" ht="15.75" x14ac:dyDescent="0.25">
      <c r="A1138" s="11" t="s">
        <v>398</v>
      </c>
      <c r="B1138" s="9">
        <v>39990</v>
      </c>
      <c r="C1138" s="40"/>
    </row>
    <row r="1139" spans="1:3" ht="15.75" x14ac:dyDescent="0.25">
      <c r="A1139" s="11" t="s">
        <v>758</v>
      </c>
      <c r="B1139" s="9">
        <v>40485</v>
      </c>
      <c r="C1139" s="40"/>
    </row>
    <row r="1140" spans="1:3" ht="15.75" x14ac:dyDescent="0.25">
      <c r="A1140" s="11" t="s">
        <v>1221</v>
      </c>
      <c r="B1140" s="9">
        <v>41444</v>
      </c>
      <c r="C1140" s="40"/>
    </row>
    <row r="1141" spans="1:3" ht="15.75" x14ac:dyDescent="0.25">
      <c r="A1141" s="11" t="s">
        <v>1510</v>
      </c>
      <c r="B1141" s="9">
        <v>41954</v>
      </c>
      <c r="C1141" s="40"/>
    </row>
    <row r="1142" spans="1:3" ht="15.75" x14ac:dyDescent="0.25">
      <c r="A1142" s="16" t="s">
        <v>3338</v>
      </c>
      <c r="B1142" s="17">
        <v>46071</v>
      </c>
      <c r="C1142" s="45"/>
    </row>
    <row r="1143" spans="1:3" ht="15.75" x14ac:dyDescent="0.25">
      <c r="A1143" s="11" t="s">
        <v>524</v>
      </c>
      <c r="B1143" s="9">
        <v>40158</v>
      </c>
      <c r="C1143" s="40"/>
    </row>
    <row r="1144" spans="1:3" ht="15.75" x14ac:dyDescent="0.25">
      <c r="A1144" s="11" t="s">
        <v>1329</v>
      </c>
      <c r="B1144" s="9">
        <v>41669</v>
      </c>
      <c r="C1144" s="40"/>
    </row>
    <row r="1145" spans="1:3" ht="63" x14ac:dyDescent="0.25">
      <c r="A1145" s="11" t="s">
        <v>1504</v>
      </c>
      <c r="B1145" s="9" t="s">
        <v>1505</v>
      </c>
      <c r="C1145" s="40"/>
    </row>
    <row r="1146" spans="1:3" ht="47.25" x14ac:dyDescent="0.25">
      <c r="A1146" s="11" t="s">
        <v>1140</v>
      </c>
      <c r="B1146" s="9" t="s">
        <v>1141</v>
      </c>
      <c r="C1146" s="40"/>
    </row>
    <row r="1147" spans="1:3" ht="15.75" x14ac:dyDescent="0.25">
      <c r="A1147" s="11" t="s">
        <v>416</v>
      </c>
      <c r="B1147" s="9">
        <v>40017</v>
      </c>
      <c r="C1147" s="40"/>
    </row>
    <row r="1148" spans="1:3" ht="47.25" x14ac:dyDescent="0.25">
      <c r="A1148" s="11" t="s">
        <v>1057</v>
      </c>
      <c r="B1148" s="9" t="s">
        <v>1058</v>
      </c>
      <c r="C1148" s="40"/>
    </row>
    <row r="1149" spans="1:3" ht="47.25" x14ac:dyDescent="0.25">
      <c r="A1149" s="11" t="s">
        <v>844</v>
      </c>
      <c r="B1149" s="9" t="s">
        <v>845</v>
      </c>
      <c r="C1149" s="40"/>
    </row>
    <row r="1150" spans="1:3" ht="47.25" x14ac:dyDescent="0.25">
      <c r="A1150" s="11" t="s">
        <v>844</v>
      </c>
      <c r="B1150" s="9" t="s">
        <v>845</v>
      </c>
      <c r="C1150" s="40"/>
    </row>
    <row r="1151" spans="1:3" ht="15.75" x14ac:dyDescent="0.25">
      <c r="A1151" s="11" t="s">
        <v>77</v>
      </c>
      <c r="B1151" s="9">
        <v>39538</v>
      </c>
      <c r="C1151" s="40"/>
    </row>
    <row r="1152" spans="1:3" ht="63" x14ac:dyDescent="0.25">
      <c r="A1152" s="16" t="s">
        <v>3377</v>
      </c>
      <c r="B1152" s="26" t="s">
        <v>3378</v>
      </c>
      <c r="C1152" s="41"/>
    </row>
    <row r="1153" spans="1:3" ht="31.5" x14ac:dyDescent="0.25">
      <c r="A1153" s="11" t="s">
        <v>766</v>
      </c>
      <c r="B1153" s="9" t="s">
        <v>767</v>
      </c>
      <c r="C1153" s="40"/>
    </row>
    <row r="1154" spans="1:3" ht="15.75" x14ac:dyDescent="0.25">
      <c r="A1154" s="8" t="s">
        <v>2543</v>
      </c>
      <c r="B1154" s="9">
        <v>43601</v>
      </c>
      <c r="C1154" s="39"/>
    </row>
    <row r="1155" spans="1:3" ht="31.5" x14ac:dyDescent="0.25">
      <c r="A1155" s="11" t="s">
        <v>1520</v>
      </c>
      <c r="B1155" s="9" t="s">
        <v>1521</v>
      </c>
      <c r="C1155" s="40"/>
    </row>
    <row r="1156" spans="1:3" ht="47.25" x14ac:dyDescent="0.25">
      <c r="A1156" s="11" t="s">
        <v>830</v>
      </c>
      <c r="B1156" s="9" t="s">
        <v>831</v>
      </c>
      <c r="C1156" s="40"/>
    </row>
    <row r="1157" spans="1:3" ht="47.25" x14ac:dyDescent="0.25">
      <c r="A1157" s="8" t="s">
        <v>2539</v>
      </c>
      <c r="B1157" s="9" t="s">
        <v>2540</v>
      </c>
      <c r="C1157" s="39"/>
    </row>
    <row r="1158" spans="1:3" ht="15.75" x14ac:dyDescent="0.25">
      <c r="A1158" s="11" t="s">
        <v>1938</v>
      </c>
      <c r="B1158" s="9">
        <v>42662</v>
      </c>
      <c r="C1158" s="40"/>
    </row>
    <row r="1159" spans="1:3" ht="15.75" x14ac:dyDescent="0.25">
      <c r="A1159" s="11" t="s">
        <v>241</v>
      </c>
      <c r="B1159" s="9">
        <v>39876</v>
      </c>
      <c r="C1159" s="40"/>
    </row>
    <row r="1160" spans="1:3" ht="15.75" x14ac:dyDescent="0.25">
      <c r="A1160" s="8" t="s">
        <v>2411</v>
      </c>
      <c r="B1160" s="9">
        <v>43341</v>
      </c>
      <c r="C1160" s="39"/>
    </row>
    <row r="1161" spans="1:3" ht="15.75" x14ac:dyDescent="0.25">
      <c r="A1161" s="11" t="s">
        <v>564</v>
      </c>
      <c r="B1161" s="9">
        <v>40228</v>
      </c>
      <c r="C1161" s="40"/>
    </row>
    <row r="1162" spans="1:3" ht="15.75" x14ac:dyDescent="0.25">
      <c r="A1162" s="11" t="s">
        <v>1225</v>
      </c>
      <c r="B1162" s="9">
        <v>41452</v>
      </c>
      <c r="C1162" s="40"/>
    </row>
    <row r="1163" spans="1:3" ht="63" x14ac:dyDescent="0.25">
      <c r="A1163" s="11" t="s">
        <v>1894</v>
      </c>
      <c r="B1163" s="9" t="s">
        <v>1895</v>
      </c>
      <c r="C1163" s="40"/>
    </row>
    <row r="1164" spans="1:3" ht="47.25" x14ac:dyDescent="0.25">
      <c r="A1164" s="8" t="s">
        <v>2944</v>
      </c>
      <c r="B1164" s="18" t="s">
        <v>2945</v>
      </c>
      <c r="C1164" s="39"/>
    </row>
    <row r="1165" spans="1:3" ht="15.75" x14ac:dyDescent="0.25">
      <c r="A1165" s="11" t="s">
        <v>132</v>
      </c>
      <c r="B1165" s="9" t="s">
        <v>133</v>
      </c>
      <c r="C1165" s="40"/>
    </row>
    <row r="1166" spans="1:3" ht="15.75" x14ac:dyDescent="0.25">
      <c r="A1166" s="8" t="s">
        <v>2801</v>
      </c>
      <c r="B1166" s="10">
        <v>44342</v>
      </c>
      <c r="C1166" s="39"/>
    </row>
    <row r="1167" spans="1:3" ht="15.75" x14ac:dyDescent="0.25">
      <c r="A1167" s="8" t="s">
        <v>2542</v>
      </c>
      <c r="B1167" s="9">
        <v>43601</v>
      </c>
      <c r="C1167" s="39"/>
    </row>
    <row r="1168" spans="1:3" ht="15.75" x14ac:dyDescent="0.25">
      <c r="A1168" s="8" t="s">
        <v>2969</v>
      </c>
      <c r="B1168" s="15" t="s">
        <v>2968</v>
      </c>
      <c r="C1168" s="39"/>
    </row>
    <row r="1169" spans="1:3" ht="15.75" x14ac:dyDescent="0.25">
      <c r="A1169" s="11" t="s">
        <v>1654</v>
      </c>
      <c r="B1169" s="9">
        <v>42213</v>
      </c>
      <c r="C1169" s="40"/>
    </row>
    <row r="1170" spans="1:3" ht="15.75" x14ac:dyDescent="0.25">
      <c r="A1170" s="8" t="s">
        <v>2572</v>
      </c>
      <c r="B1170" s="9">
        <v>43640</v>
      </c>
      <c r="C1170" s="39"/>
    </row>
    <row r="1171" spans="1:3" ht="15.75" x14ac:dyDescent="0.25">
      <c r="A1171" s="8" t="s">
        <v>2238</v>
      </c>
      <c r="B1171" s="9">
        <v>43040</v>
      </c>
      <c r="C1171" s="39"/>
    </row>
    <row r="1172" spans="1:3" ht="15.75" x14ac:dyDescent="0.25">
      <c r="A1172" s="8" t="s">
        <v>2557</v>
      </c>
      <c r="B1172" s="9">
        <v>43628</v>
      </c>
      <c r="C1172" s="39"/>
    </row>
    <row r="1173" spans="1:3" ht="15.75" x14ac:dyDescent="0.25">
      <c r="A1173" s="8" t="s">
        <v>2239</v>
      </c>
      <c r="B1173" s="9">
        <v>43040</v>
      </c>
      <c r="C1173" s="39"/>
    </row>
    <row r="1174" spans="1:3" ht="63" x14ac:dyDescent="0.25">
      <c r="A1174" s="11" t="s">
        <v>1503</v>
      </c>
      <c r="B1174" s="9">
        <v>41943</v>
      </c>
      <c r="C1174" s="43">
        <v>42135</v>
      </c>
    </row>
    <row r="1175" spans="1:3" ht="15.75" x14ac:dyDescent="0.25">
      <c r="A1175" s="8" t="s">
        <v>2402</v>
      </c>
      <c r="B1175" s="9">
        <v>43318</v>
      </c>
      <c r="C1175" s="39"/>
    </row>
    <row r="1176" spans="1:3" ht="15.75" x14ac:dyDescent="0.25">
      <c r="A1176" s="8" t="s">
        <v>2938</v>
      </c>
      <c r="B1176" s="15" t="s">
        <v>2937</v>
      </c>
      <c r="C1176" s="39"/>
    </row>
    <row r="1177" spans="1:3" ht="15.75" x14ac:dyDescent="0.25">
      <c r="A1177" s="8" t="s">
        <v>1974</v>
      </c>
      <c r="B1177" s="9">
        <v>42711</v>
      </c>
      <c r="C1177" s="39"/>
    </row>
    <row r="1178" spans="1:3" ht="15.75" x14ac:dyDescent="0.25">
      <c r="A1178" s="16" t="s">
        <v>3356</v>
      </c>
      <c r="B1178" s="26">
        <v>46169</v>
      </c>
      <c r="C1178" s="41"/>
    </row>
    <row r="1179" spans="1:3" ht="15.75" x14ac:dyDescent="0.25">
      <c r="A1179" s="11" t="s">
        <v>1787</v>
      </c>
      <c r="B1179" s="9">
        <v>42450</v>
      </c>
      <c r="C1179" s="40"/>
    </row>
    <row r="1180" spans="1:3" ht="15.75" x14ac:dyDescent="0.25">
      <c r="A1180" s="11" t="s">
        <v>853</v>
      </c>
      <c r="B1180" s="9">
        <v>40676</v>
      </c>
      <c r="C1180" s="40"/>
    </row>
    <row r="1181" spans="1:3" ht="15.75" x14ac:dyDescent="0.25">
      <c r="A1181" s="8" t="s">
        <v>2644</v>
      </c>
      <c r="B1181" s="9">
        <v>43844</v>
      </c>
      <c r="C1181" s="39"/>
    </row>
    <row r="1182" spans="1:3" ht="15.75" x14ac:dyDescent="0.25">
      <c r="A1182" s="8" t="s">
        <v>2859</v>
      </c>
      <c r="B1182" s="10">
        <v>44498</v>
      </c>
      <c r="C1182" s="39"/>
    </row>
    <row r="1183" spans="1:3" ht="15.75" x14ac:dyDescent="0.25">
      <c r="A1183" s="11" t="s">
        <v>908</v>
      </c>
      <c r="B1183" s="9">
        <v>40814</v>
      </c>
      <c r="C1183" s="40"/>
    </row>
    <row r="1184" spans="1:3" ht="15.75" x14ac:dyDescent="0.25">
      <c r="A1184" s="11" t="s">
        <v>1397</v>
      </c>
      <c r="B1184" s="9">
        <v>41757</v>
      </c>
      <c r="C1184" s="40"/>
    </row>
    <row r="1185" spans="1:3" ht="15.75" x14ac:dyDescent="0.25">
      <c r="A1185" s="11" t="s">
        <v>1837</v>
      </c>
      <c r="B1185" s="9">
        <v>42508</v>
      </c>
      <c r="C1185" s="40"/>
    </row>
    <row r="1186" spans="1:3" ht="15.75" x14ac:dyDescent="0.25">
      <c r="A1186" s="8" t="s">
        <v>1977</v>
      </c>
      <c r="B1186" s="9">
        <v>42712</v>
      </c>
      <c r="C1186" s="39"/>
    </row>
    <row r="1187" spans="1:3" ht="15.75" x14ac:dyDescent="0.25">
      <c r="A1187" s="16" t="s">
        <v>3240</v>
      </c>
      <c r="B1187" s="17">
        <v>45600</v>
      </c>
      <c r="C1187" s="41"/>
    </row>
    <row r="1188" spans="1:3" ht="15.75" x14ac:dyDescent="0.25">
      <c r="A1188" s="11" t="s">
        <v>289</v>
      </c>
      <c r="B1188" s="9">
        <v>39902</v>
      </c>
      <c r="C1188" s="40"/>
    </row>
    <row r="1189" spans="1:3" ht="15.75" x14ac:dyDescent="0.25">
      <c r="A1189" s="11" t="s">
        <v>1576</v>
      </c>
      <c r="B1189" s="9">
        <v>42080</v>
      </c>
      <c r="C1189" s="40"/>
    </row>
    <row r="1190" spans="1:3" ht="15.75" x14ac:dyDescent="0.25">
      <c r="A1190" s="8" t="s">
        <v>2204</v>
      </c>
      <c r="B1190" s="9">
        <v>43003</v>
      </c>
      <c r="C1190" s="39"/>
    </row>
    <row r="1191" spans="1:3" ht="15.75" x14ac:dyDescent="0.25">
      <c r="A1191" s="11" t="s">
        <v>1780</v>
      </c>
      <c r="B1191" s="9">
        <v>42439</v>
      </c>
      <c r="C1191" s="40"/>
    </row>
    <row r="1192" spans="1:3" ht="15.75" x14ac:dyDescent="0.25">
      <c r="A1192" s="8" t="s">
        <v>2749</v>
      </c>
      <c r="B1192" s="10">
        <v>44239</v>
      </c>
      <c r="C1192" s="39"/>
    </row>
    <row r="1193" spans="1:3" ht="15.75" x14ac:dyDescent="0.25">
      <c r="A1193" s="8" t="s">
        <v>2671</v>
      </c>
      <c r="B1193" s="9">
        <v>43985</v>
      </c>
      <c r="C1193" s="39"/>
    </row>
    <row r="1194" spans="1:3" ht="15.75" x14ac:dyDescent="0.25">
      <c r="A1194" s="8" t="s">
        <v>3008</v>
      </c>
      <c r="B1194" s="15" t="s">
        <v>3009</v>
      </c>
      <c r="C1194" s="39"/>
    </row>
    <row r="1195" spans="1:3" ht="15.75" x14ac:dyDescent="0.25">
      <c r="A1195" s="8" t="s">
        <v>2436</v>
      </c>
      <c r="B1195" s="9">
        <v>43376</v>
      </c>
      <c r="C1195" s="39"/>
    </row>
    <row r="1196" spans="1:3" ht="15.75" x14ac:dyDescent="0.25">
      <c r="A1196" s="11" t="s">
        <v>1249</v>
      </c>
      <c r="B1196" s="9">
        <v>41485</v>
      </c>
      <c r="C1196" s="40"/>
    </row>
    <row r="1197" spans="1:3" ht="31.5" x14ac:dyDescent="0.25">
      <c r="A1197" s="11" t="s">
        <v>1740</v>
      </c>
      <c r="B1197" s="9" t="s">
        <v>1741</v>
      </c>
      <c r="C1197" s="40"/>
    </row>
    <row r="1198" spans="1:3" ht="31.5" x14ac:dyDescent="0.25">
      <c r="A1198" s="11" t="s">
        <v>1130</v>
      </c>
      <c r="B1198" s="9">
        <v>41194</v>
      </c>
      <c r="C1198" s="40"/>
    </row>
    <row r="1199" spans="1:3" ht="47.25" x14ac:dyDescent="0.25">
      <c r="A1199" s="27" t="s">
        <v>631</v>
      </c>
      <c r="B1199" s="9" t="s">
        <v>632</v>
      </c>
      <c r="C1199" s="40"/>
    </row>
    <row r="1200" spans="1:3" ht="47.25" x14ac:dyDescent="0.25">
      <c r="A1200" s="11" t="s">
        <v>922</v>
      </c>
      <c r="B1200" s="9" t="s">
        <v>923</v>
      </c>
      <c r="C1200" s="40"/>
    </row>
    <row r="1201" spans="1:3" ht="15.75" x14ac:dyDescent="0.25">
      <c r="A1201" s="8" t="s">
        <v>2837</v>
      </c>
      <c r="B1201" s="10">
        <v>44452</v>
      </c>
      <c r="C1201" s="39"/>
    </row>
    <row r="1202" spans="1:3" ht="63" x14ac:dyDescent="0.25">
      <c r="A1202" s="11" t="s">
        <v>1309</v>
      </c>
      <c r="B1202" s="9" t="s">
        <v>1310</v>
      </c>
      <c r="C1202" s="40"/>
    </row>
    <row r="1203" spans="1:3" ht="15.75" x14ac:dyDescent="0.25">
      <c r="A1203" s="11" t="s">
        <v>1652</v>
      </c>
      <c r="B1203" s="9">
        <v>42212</v>
      </c>
      <c r="C1203" s="40"/>
    </row>
    <row r="1204" spans="1:3" ht="15.75" x14ac:dyDescent="0.25">
      <c r="A1204" s="11" t="s">
        <v>426</v>
      </c>
      <c r="B1204" s="9">
        <v>40025</v>
      </c>
      <c r="C1204" s="40"/>
    </row>
    <row r="1205" spans="1:3" ht="15.75" x14ac:dyDescent="0.25">
      <c r="A1205" s="11" t="s">
        <v>1564</v>
      </c>
      <c r="B1205" s="9">
        <v>42046</v>
      </c>
      <c r="C1205" s="40"/>
    </row>
    <row r="1206" spans="1:3" ht="15.75" x14ac:dyDescent="0.25">
      <c r="A1206" s="8" t="s">
        <v>2807</v>
      </c>
      <c r="B1206" s="10">
        <v>44385</v>
      </c>
      <c r="C1206" s="39"/>
    </row>
    <row r="1207" spans="1:3" ht="15.75" x14ac:dyDescent="0.25">
      <c r="A1207" s="11" t="s">
        <v>798</v>
      </c>
      <c r="B1207" s="9">
        <v>40578</v>
      </c>
      <c r="C1207" s="40"/>
    </row>
    <row r="1208" spans="1:3" ht="15.75" x14ac:dyDescent="0.25">
      <c r="A1208" s="11" t="s">
        <v>1588</v>
      </c>
      <c r="B1208" s="9">
        <v>42104</v>
      </c>
      <c r="C1208" s="40"/>
    </row>
    <row r="1209" spans="1:3" ht="15.75" x14ac:dyDescent="0.25">
      <c r="A1209" s="8" t="s">
        <v>2743</v>
      </c>
      <c r="B1209" s="10">
        <v>44218</v>
      </c>
      <c r="C1209" s="39"/>
    </row>
    <row r="1210" spans="1:3" ht="15.75" x14ac:dyDescent="0.25">
      <c r="A1210" s="8" t="s">
        <v>2126</v>
      </c>
      <c r="B1210" s="9">
        <v>42888</v>
      </c>
      <c r="C1210" s="39"/>
    </row>
    <row r="1211" spans="1:3" ht="15.75" x14ac:dyDescent="0.25">
      <c r="A1211" s="11" t="s">
        <v>266</v>
      </c>
      <c r="B1211" s="9">
        <v>39889</v>
      </c>
      <c r="C1211" s="40"/>
    </row>
    <row r="1212" spans="1:3" ht="31.5" x14ac:dyDescent="0.25">
      <c r="A1212" s="11" t="s">
        <v>1496</v>
      </c>
      <c r="B1212" s="9" t="s">
        <v>1497</v>
      </c>
      <c r="C1212" s="40"/>
    </row>
    <row r="1213" spans="1:3" ht="15.75" x14ac:dyDescent="0.25">
      <c r="A1213" s="11" t="s">
        <v>338</v>
      </c>
      <c r="B1213" s="9">
        <v>39948</v>
      </c>
      <c r="C1213" s="40"/>
    </row>
    <row r="1214" spans="1:3" ht="47.25" x14ac:dyDescent="0.25">
      <c r="A1214" s="8" t="s">
        <v>2459</v>
      </c>
      <c r="B1214" s="9" t="s">
        <v>2460</v>
      </c>
      <c r="C1214" s="39"/>
    </row>
    <row r="1215" spans="1:3" ht="31.5" x14ac:dyDescent="0.25">
      <c r="A1215" s="11" t="s">
        <v>1749</v>
      </c>
      <c r="B1215" s="9" t="s">
        <v>1750</v>
      </c>
      <c r="C1215" s="40"/>
    </row>
    <row r="1216" spans="1:3" ht="15.75" x14ac:dyDescent="0.25">
      <c r="A1216" s="8" t="s">
        <v>2778</v>
      </c>
      <c r="B1216" s="10">
        <v>44308</v>
      </c>
      <c r="C1216" s="39"/>
    </row>
    <row r="1217" spans="1:3" ht="31.5" x14ac:dyDescent="0.25">
      <c r="A1217" s="8" t="s">
        <v>2114</v>
      </c>
      <c r="B1217" s="9" t="s">
        <v>2115</v>
      </c>
      <c r="C1217" s="39"/>
    </row>
    <row r="1218" spans="1:3" ht="15.75" x14ac:dyDescent="0.25">
      <c r="A1218" s="11" t="s">
        <v>1486</v>
      </c>
      <c r="B1218" s="9">
        <v>41915</v>
      </c>
      <c r="C1218" s="40"/>
    </row>
    <row r="1219" spans="1:3" ht="15.75" x14ac:dyDescent="0.25">
      <c r="A1219" s="8" t="s">
        <v>2317</v>
      </c>
      <c r="B1219" s="9">
        <v>43155</v>
      </c>
      <c r="C1219" s="39"/>
    </row>
    <row r="1220" spans="1:3" ht="94.5" x14ac:dyDescent="0.25">
      <c r="A1220" s="8" t="s">
        <v>2970</v>
      </c>
      <c r="B1220" s="18" t="s">
        <v>2971</v>
      </c>
      <c r="C1220" s="42">
        <v>44748</v>
      </c>
    </row>
    <row r="1221" spans="1:3" ht="63" x14ac:dyDescent="0.25">
      <c r="A1221" s="8" t="s">
        <v>2972</v>
      </c>
      <c r="B1221" s="18" t="s">
        <v>2973</v>
      </c>
      <c r="C1221" s="42">
        <v>44748</v>
      </c>
    </row>
    <row r="1222" spans="1:3" ht="15.75" x14ac:dyDescent="0.25">
      <c r="A1222" s="11" t="s">
        <v>1924</v>
      </c>
      <c r="B1222" s="9">
        <v>42650</v>
      </c>
      <c r="C1222" s="40"/>
    </row>
    <row r="1223" spans="1:3" ht="15.75" x14ac:dyDescent="0.25">
      <c r="A1223" s="8" t="s">
        <v>2724</v>
      </c>
      <c r="B1223" s="10">
        <v>44127</v>
      </c>
      <c r="C1223" s="39"/>
    </row>
    <row r="1224" spans="1:3" ht="15.75" x14ac:dyDescent="0.25">
      <c r="A1224" s="8" t="s">
        <v>2212</v>
      </c>
      <c r="B1224" s="9">
        <v>43010</v>
      </c>
      <c r="C1224" s="39"/>
    </row>
    <row r="1225" spans="1:3" ht="15.75" x14ac:dyDescent="0.25">
      <c r="A1225" s="8" t="s">
        <v>2170</v>
      </c>
      <c r="B1225" s="9">
        <v>42961</v>
      </c>
      <c r="C1225" s="39"/>
    </row>
    <row r="1226" spans="1:3" ht="15.75" x14ac:dyDescent="0.25">
      <c r="A1226" s="11" t="s">
        <v>829</v>
      </c>
      <c r="B1226" s="9">
        <v>40632</v>
      </c>
      <c r="C1226" s="40"/>
    </row>
    <row r="1227" spans="1:3" ht="15.75" x14ac:dyDescent="0.25">
      <c r="A1227" s="11" t="s">
        <v>512</v>
      </c>
      <c r="B1227" s="9">
        <v>40137</v>
      </c>
      <c r="C1227" s="40"/>
    </row>
    <row r="1228" spans="1:3" ht="15.75" x14ac:dyDescent="0.25">
      <c r="A1228" s="11" t="s">
        <v>513</v>
      </c>
      <c r="B1228" s="9">
        <v>40137</v>
      </c>
      <c r="C1228" s="40"/>
    </row>
    <row r="1229" spans="1:3" ht="15.75" x14ac:dyDescent="0.25">
      <c r="A1229" s="11" t="s">
        <v>1726</v>
      </c>
      <c r="B1229" s="9">
        <v>42338</v>
      </c>
      <c r="C1229" s="40"/>
    </row>
    <row r="1230" spans="1:3" ht="31.5" x14ac:dyDescent="0.25">
      <c r="A1230" s="16" t="s">
        <v>3233</v>
      </c>
      <c r="B1230" s="17">
        <v>45561</v>
      </c>
      <c r="C1230" s="41"/>
    </row>
    <row r="1231" spans="1:3" ht="31.5" x14ac:dyDescent="0.25">
      <c r="A1231" s="11" t="s">
        <v>565</v>
      </c>
      <c r="B1231" s="9">
        <v>40228</v>
      </c>
      <c r="C1231" s="40"/>
    </row>
    <row r="1232" spans="1:3" ht="31.5" x14ac:dyDescent="0.25">
      <c r="A1232" s="11" t="s">
        <v>1739</v>
      </c>
      <c r="B1232" s="9">
        <v>42354</v>
      </c>
      <c r="C1232" s="40"/>
    </row>
    <row r="1233" spans="1:3" ht="47.25" x14ac:dyDescent="0.25">
      <c r="A1233" s="11" t="s">
        <v>163</v>
      </c>
      <c r="B1233" s="9" t="s">
        <v>164</v>
      </c>
      <c r="C1233" s="40"/>
    </row>
    <row r="1234" spans="1:3" ht="15.75" x14ac:dyDescent="0.25">
      <c r="A1234" s="8" t="s">
        <v>2339</v>
      </c>
      <c r="B1234" s="9">
        <v>43206</v>
      </c>
      <c r="C1234" s="39"/>
    </row>
    <row r="1235" spans="1:3" ht="15.75" x14ac:dyDescent="0.25">
      <c r="A1235" s="11" t="s">
        <v>1216</v>
      </c>
      <c r="B1235" s="9">
        <v>41418</v>
      </c>
      <c r="C1235" s="40"/>
    </row>
    <row r="1236" spans="1:3" ht="15.75" x14ac:dyDescent="0.25">
      <c r="A1236" s="11" t="s">
        <v>1041</v>
      </c>
      <c r="B1236" s="9">
        <v>41052</v>
      </c>
      <c r="C1236" s="40"/>
    </row>
    <row r="1237" spans="1:3" ht="15.75" x14ac:dyDescent="0.25">
      <c r="A1237" s="11" t="s">
        <v>686</v>
      </c>
      <c r="B1237" s="9">
        <v>40386</v>
      </c>
      <c r="C1237" s="40"/>
    </row>
    <row r="1238" spans="1:3" ht="15.75" x14ac:dyDescent="0.25">
      <c r="A1238" s="11" t="s">
        <v>897</v>
      </c>
      <c r="B1238" s="9">
        <v>40773</v>
      </c>
      <c r="C1238" s="40"/>
    </row>
    <row r="1239" spans="1:3" ht="15.75" x14ac:dyDescent="0.25">
      <c r="A1239" s="11" t="s">
        <v>559</v>
      </c>
      <c r="B1239" s="9" t="s">
        <v>560</v>
      </c>
      <c r="C1239" s="40"/>
    </row>
    <row r="1240" spans="1:3" ht="15.75" x14ac:dyDescent="0.25">
      <c r="A1240" s="16" t="s">
        <v>3318</v>
      </c>
      <c r="B1240" s="17">
        <v>45975</v>
      </c>
      <c r="C1240" s="41"/>
    </row>
    <row r="1241" spans="1:3" ht="47.25" x14ac:dyDescent="0.25">
      <c r="A1241" s="11" t="s">
        <v>1574</v>
      </c>
      <c r="B1241" s="9" t="s">
        <v>1575</v>
      </c>
      <c r="C1241" s="40"/>
    </row>
    <row r="1242" spans="1:3" ht="15.75" x14ac:dyDescent="0.25">
      <c r="A1242" s="8" t="s">
        <v>2342</v>
      </c>
      <c r="B1242" s="9">
        <v>43215</v>
      </c>
      <c r="C1242" s="39"/>
    </row>
    <row r="1243" spans="1:3" ht="15.75" x14ac:dyDescent="0.25">
      <c r="A1243" s="8" t="s">
        <v>2827</v>
      </c>
      <c r="B1243" s="10">
        <v>44428</v>
      </c>
      <c r="C1243" s="39"/>
    </row>
    <row r="1244" spans="1:3" ht="15.75" x14ac:dyDescent="0.25">
      <c r="A1244" s="8" t="s">
        <v>2782</v>
      </c>
      <c r="B1244" s="10">
        <v>44314</v>
      </c>
      <c r="C1244" s="39"/>
    </row>
    <row r="1245" spans="1:3" ht="31.5" x14ac:dyDescent="0.25">
      <c r="A1245" s="11" t="s">
        <v>478</v>
      </c>
      <c r="B1245" s="9">
        <v>40088</v>
      </c>
      <c r="C1245" s="40"/>
    </row>
    <row r="1246" spans="1:3" ht="47.25" x14ac:dyDescent="0.25">
      <c r="A1246" s="8" t="s">
        <v>2220</v>
      </c>
      <c r="B1246" s="9" t="s">
        <v>2221</v>
      </c>
      <c r="C1246" s="39"/>
    </row>
    <row r="1247" spans="1:3" ht="15.75" x14ac:dyDescent="0.25">
      <c r="A1247" s="8" t="s">
        <v>3179</v>
      </c>
      <c r="B1247" s="10">
        <v>45336</v>
      </c>
      <c r="C1247" s="39"/>
    </row>
    <row r="1248" spans="1:3" ht="15.75" x14ac:dyDescent="0.25">
      <c r="A1248" s="8" t="s">
        <v>2144</v>
      </c>
      <c r="B1248" s="9">
        <v>42903</v>
      </c>
      <c r="C1248" s="39"/>
    </row>
    <row r="1249" spans="1:3" ht="15.75" x14ac:dyDescent="0.25">
      <c r="A1249" s="8" t="s">
        <v>2702</v>
      </c>
      <c r="B1249" s="10">
        <v>44063</v>
      </c>
      <c r="C1249" s="39"/>
    </row>
    <row r="1250" spans="1:3" ht="15.75" x14ac:dyDescent="0.25">
      <c r="A1250" s="11" t="s">
        <v>1188</v>
      </c>
      <c r="B1250" s="9">
        <v>41327</v>
      </c>
      <c r="C1250" s="40"/>
    </row>
    <row r="1251" spans="1:3" ht="43.15" customHeight="1" x14ac:dyDescent="0.25">
      <c r="A1251" s="8" t="s">
        <v>2049</v>
      </c>
      <c r="B1251" s="9" t="s">
        <v>2050</v>
      </c>
      <c r="C1251" s="39"/>
    </row>
    <row r="1252" spans="1:3" ht="15.75" x14ac:dyDescent="0.25">
      <c r="A1252" s="8" t="s">
        <v>2051</v>
      </c>
      <c r="B1252" s="9">
        <v>42800</v>
      </c>
      <c r="C1252" s="39"/>
    </row>
    <row r="1253" spans="1:3" ht="31.5" x14ac:dyDescent="0.25">
      <c r="A1253" s="11" t="s">
        <v>1412</v>
      </c>
      <c r="B1253" s="9">
        <v>41781</v>
      </c>
      <c r="C1253" s="40"/>
    </row>
    <row r="1254" spans="1:3" ht="15.75" x14ac:dyDescent="0.25">
      <c r="A1254" s="11" t="s">
        <v>745</v>
      </c>
      <c r="B1254" s="9">
        <v>40470</v>
      </c>
      <c r="C1254" s="40"/>
    </row>
    <row r="1255" spans="1:3" ht="47.25" x14ac:dyDescent="0.25">
      <c r="A1255" s="11" t="s">
        <v>1034</v>
      </c>
      <c r="B1255" s="9" t="s">
        <v>1035</v>
      </c>
      <c r="C1255" s="40"/>
    </row>
    <row r="1256" spans="1:3" ht="15.75" x14ac:dyDescent="0.25">
      <c r="A1256" s="8" t="s">
        <v>2337</v>
      </c>
      <c r="B1256" s="9">
        <v>43201</v>
      </c>
      <c r="C1256" s="39"/>
    </row>
    <row r="1257" spans="1:3" ht="15.75" x14ac:dyDescent="0.25">
      <c r="A1257" s="8" t="s">
        <v>1973</v>
      </c>
      <c r="B1257" s="9">
        <v>42711</v>
      </c>
      <c r="C1257" s="39"/>
    </row>
    <row r="1258" spans="1:3" ht="15.75" x14ac:dyDescent="0.25">
      <c r="A1258" s="11" t="s">
        <v>1160</v>
      </c>
      <c r="B1258" s="9">
        <v>41255</v>
      </c>
      <c r="C1258" s="40"/>
    </row>
    <row r="1259" spans="1:3" ht="31.5" x14ac:dyDescent="0.25">
      <c r="A1259" s="8" t="s">
        <v>2356</v>
      </c>
      <c r="B1259" s="9" t="s">
        <v>2357</v>
      </c>
      <c r="C1259" s="39"/>
    </row>
    <row r="1260" spans="1:3" ht="15.75" x14ac:dyDescent="0.25">
      <c r="A1260" s="8" t="s">
        <v>2324</v>
      </c>
      <c r="B1260" s="9">
        <v>43172</v>
      </c>
      <c r="C1260" s="39"/>
    </row>
    <row r="1261" spans="1:3" ht="31.5" x14ac:dyDescent="0.25">
      <c r="A1261" s="8" t="s">
        <v>3110</v>
      </c>
      <c r="B1261" s="10">
        <v>45093</v>
      </c>
      <c r="C1261" s="39"/>
    </row>
    <row r="1262" spans="1:3" ht="189" x14ac:dyDescent="0.25">
      <c r="A1262" s="11" t="s">
        <v>1333</v>
      </c>
      <c r="B1262" s="9" t="s">
        <v>1334</v>
      </c>
      <c r="C1262" s="43">
        <v>42568</v>
      </c>
    </row>
    <row r="1263" spans="1:3" ht="189" x14ac:dyDescent="0.25">
      <c r="A1263" s="11" t="s">
        <v>1333</v>
      </c>
      <c r="B1263" s="9" t="s">
        <v>1334</v>
      </c>
      <c r="C1263" s="42">
        <v>44313</v>
      </c>
    </row>
    <row r="1264" spans="1:3" ht="189" x14ac:dyDescent="0.25">
      <c r="A1264" s="11" t="s">
        <v>1333</v>
      </c>
      <c r="B1264" s="9" t="s">
        <v>1334</v>
      </c>
      <c r="C1264" s="42">
        <v>46055</v>
      </c>
    </row>
    <row r="1265" spans="1:3" ht="47.25" x14ac:dyDescent="0.25">
      <c r="A1265" s="11" t="s">
        <v>782</v>
      </c>
      <c r="B1265" s="9" t="s">
        <v>783</v>
      </c>
      <c r="C1265" s="40"/>
    </row>
    <row r="1266" spans="1:3" ht="15.75" x14ac:dyDescent="0.25">
      <c r="A1266" s="11" t="s">
        <v>797</v>
      </c>
      <c r="B1266" s="9">
        <v>40574</v>
      </c>
      <c r="C1266" s="40"/>
    </row>
    <row r="1267" spans="1:3" ht="47.25" x14ac:dyDescent="0.25">
      <c r="A1267" s="8" t="s">
        <v>2257</v>
      </c>
      <c r="B1267" s="9" t="s">
        <v>2258</v>
      </c>
      <c r="C1267" s="39"/>
    </row>
    <row r="1268" spans="1:3" ht="15.75" x14ac:dyDescent="0.25">
      <c r="A1268" s="8" t="s">
        <v>2504</v>
      </c>
      <c r="B1268" s="9">
        <v>43536</v>
      </c>
      <c r="C1268" s="39"/>
    </row>
    <row r="1269" spans="1:3" ht="15.75" x14ac:dyDescent="0.25">
      <c r="A1269" s="8" t="s">
        <v>2072</v>
      </c>
      <c r="B1269" s="9">
        <v>42825</v>
      </c>
      <c r="C1269" s="39"/>
    </row>
    <row r="1270" spans="1:3" ht="63" x14ac:dyDescent="0.25">
      <c r="A1270" s="11" t="s">
        <v>175</v>
      </c>
      <c r="B1270" s="9" t="s">
        <v>176</v>
      </c>
      <c r="C1270" s="40"/>
    </row>
    <row r="1271" spans="1:3" ht="15.75" x14ac:dyDescent="0.25">
      <c r="A1271" s="11" t="s">
        <v>850</v>
      </c>
      <c r="B1271" s="9">
        <v>40659</v>
      </c>
      <c r="C1271" s="40"/>
    </row>
    <row r="1272" spans="1:3" ht="47.25" x14ac:dyDescent="0.25">
      <c r="A1272" s="8" t="s">
        <v>2457</v>
      </c>
      <c r="B1272" s="9" t="s">
        <v>2458</v>
      </c>
      <c r="C1272" s="39"/>
    </row>
    <row r="1273" spans="1:3" ht="15.75" x14ac:dyDescent="0.25">
      <c r="A1273" s="11" t="s">
        <v>239</v>
      </c>
      <c r="B1273" s="9">
        <v>39875</v>
      </c>
      <c r="C1273" s="40"/>
    </row>
    <row r="1274" spans="1:3" ht="15.75" x14ac:dyDescent="0.25">
      <c r="A1274" s="16" t="s">
        <v>3248</v>
      </c>
      <c r="B1274" s="17">
        <v>45639</v>
      </c>
      <c r="C1274" s="41"/>
    </row>
    <row r="1275" spans="1:3" ht="15.75" x14ac:dyDescent="0.25">
      <c r="A1275" s="8" t="s">
        <v>2153</v>
      </c>
      <c r="B1275" s="9">
        <v>42933</v>
      </c>
      <c r="C1275" s="39"/>
    </row>
    <row r="1276" spans="1:3" ht="15.75" x14ac:dyDescent="0.25">
      <c r="A1276" s="11" t="s">
        <v>256</v>
      </c>
      <c r="B1276" s="9">
        <v>39885</v>
      </c>
      <c r="C1276" s="40"/>
    </row>
    <row r="1277" spans="1:3" ht="63" x14ac:dyDescent="0.25">
      <c r="A1277" s="11" t="s">
        <v>151</v>
      </c>
      <c r="B1277" s="9" t="s">
        <v>152</v>
      </c>
      <c r="C1277" s="42">
        <v>42971</v>
      </c>
    </row>
    <row r="1278" spans="1:3" ht="63" x14ac:dyDescent="0.25">
      <c r="A1278" s="11" t="s">
        <v>151</v>
      </c>
      <c r="B1278" s="9" t="s">
        <v>152</v>
      </c>
      <c r="C1278" s="43">
        <v>46064</v>
      </c>
    </row>
    <row r="1279" spans="1:3" ht="78.75" x14ac:dyDescent="0.25">
      <c r="A1279" s="11" t="s">
        <v>151</v>
      </c>
      <c r="B1279" s="9" t="s">
        <v>153</v>
      </c>
      <c r="C1279" s="43">
        <v>46241</v>
      </c>
    </row>
    <row r="1280" spans="1:3" ht="15.75" x14ac:dyDescent="0.25">
      <c r="A1280" s="8" t="s">
        <v>2866</v>
      </c>
      <c r="B1280" s="15" t="s">
        <v>2867</v>
      </c>
      <c r="C1280" s="39"/>
    </row>
    <row r="1281" spans="1:3" ht="31.5" x14ac:dyDescent="0.25">
      <c r="A1281" s="11" t="s">
        <v>1602</v>
      </c>
      <c r="B1281" s="9" t="s">
        <v>1603</v>
      </c>
      <c r="C1281" s="40"/>
    </row>
    <row r="1282" spans="1:3" ht="47.25" x14ac:dyDescent="0.25">
      <c r="A1282" s="11" t="s">
        <v>1813</v>
      </c>
      <c r="B1282" s="9" t="s">
        <v>1814</v>
      </c>
      <c r="C1282" s="40"/>
    </row>
    <row r="1283" spans="1:3" ht="31.5" x14ac:dyDescent="0.25">
      <c r="A1283" s="11" t="s">
        <v>2511</v>
      </c>
      <c r="B1283" s="9">
        <v>43553</v>
      </c>
      <c r="C1283" s="39"/>
    </row>
    <row r="1284" spans="1:3" ht="15.75" x14ac:dyDescent="0.25">
      <c r="A1284" s="8" t="s">
        <v>2110</v>
      </c>
      <c r="B1284" s="9">
        <v>42870</v>
      </c>
      <c r="C1284" s="39"/>
    </row>
    <row r="1285" spans="1:3" ht="15.75" x14ac:dyDescent="0.25">
      <c r="A1285" s="8" t="s">
        <v>2259</v>
      </c>
      <c r="B1285" s="9">
        <v>43067</v>
      </c>
      <c r="C1285" s="39"/>
    </row>
    <row r="1286" spans="1:3" ht="78.75" x14ac:dyDescent="0.25">
      <c r="A1286" s="11" t="s">
        <v>1566</v>
      </c>
      <c r="B1286" s="9" t="s">
        <v>1567</v>
      </c>
      <c r="C1286" s="40"/>
    </row>
    <row r="1287" spans="1:3" ht="15.75" x14ac:dyDescent="0.25">
      <c r="A1287" s="11" t="s">
        <v>570</v>
      </c>
      <c r="B1287" s="9">
        <v>40235</v>
      </c>
      <c r="C1287" s="40"/>
    </row>
    <row r="1288" spans="1:3" ht="31.5" x14ac:dyDescent="0.25">
      <c r="A1288" s="11" t="s">
        <v>39</v>
      </c>
      <c r="B1288" s="9">
        <v>39128</v>
      </c>
      <c r="C1288" s="40"/>
    </row>
    <row r="1289" spans="1:3" ht="47.25" x14ac:dyDescent="0.25">
      <c r="A1289" s="11" t="s">
        <v>437</v>
      </c>
      <c r="B1289" s="9" t="s">
        <v>438</v>
      </c>
      <c r="C1289" s="40"/>
    </row>
    <row r="1290" spans="1:3" ht="15.75" x14ac:dyDescent="0.25">
      <c r="A1290" s="11" t="s">
        <v>1430</v>
      </c>
      <c r="B1290" s="9">
        <v>41823</v>
      </c>
      <c r="C1290" s="40"/>
    </row>
    <row r="1291" spans="1:3" ht="47.25" x14ac:dyDescent="0.25">
      <c r="A1291" s="8" t="s">
        <v>2294</v>
      </c>
      <c r="B1291" s="9" t="s">
        <v>2295</v>
      </c>
      <c r="C1291" s="39"/>
    </row>
    <row r="1292" spans="1:3" ht="15.75" x14ac:dyDescent="0.25">
      <c r="A1292" s="11" t="s">
        <v>548</v>
      </c>
      <c r="B1292" s="9">
        <v>40207</v>
      </c>
      <c r="C1292" s="40"/>
    </row>
    <row r="1293" spans="1:3" ht="15.75" x14ac:dyDescent="0.25">
      <c r="A1293" s="11" t="s">
        <v>549</v>
      </c>
      <c r="B1293" s="9">
        <v>40207</v>
      </c>
      <c r="C1293" s="40"/>
    </row>
    <row r="1294" spans="1:3" ht="15.75" x14ac:dyDescent="0.25">
      <c r="A1294" s="11" t="s">
        <v>331</v>
      </c>
      <c r="B1294" s="9">
        <v>39941</v>
      </c>
      <c r="C1294" s="40"/>
    </row>
    <row r="1295" spans="1:3" ht="15.75" x14ac:dyDescent="0.25">
      <c r="A1295" s="11" t="s">
        <v>1409</v>
      </c>
      <c r="B1295" s="9">
        <v>41779</v>
      </c>
      <c r="C1295" s="40"/>
    </row>
    <row r="1296" spans="1:3" ht="15.75" x14ac:dyDescent="0.25">
      <c r="A1296" s="8" t="s">
        <v>3155</v>
      </c>
      <c r="B1296" s="10">
        <v>45246</v>
      </c>
      <c r="C1296" s="39"/>
    </row>
    <row r="1297" spans="1:3" ht="15.75" x14ac:dyDescent="0.25">
      <c r="A1297" s="11" t="s">
        <v>965</v>
      </c>
      <c r="B1297" s="9">
        <v>40913</v>
      </c>
      <c r="C1297" s="40"/>
    </row>
    <row r="1298" spans="1:3" ht="15.75" x14ac:dyDescent="0.25">
      <c r="A1298" s="11" t="s">
        <v>1413</v>
      </c>
      <c r="B1298" s="9">
        <v>41782</v>
      </c>
      <c r="C1298" s="40"/>
    </row>
    <row r="1299" spans="1:3" ht="15.75" x14ac:dyDescent="0.25">
      <c r="A1299" s="11" t="s">
        <v>986</v>
      </c>
      <c r="B1299" s="9">
        <v>40934</v>
      </c>
      <c r="C1299" s="40"/>
    </row>
    <row r="1300" spans="1:3" ht="15.75" x14ac:dyDescent="0.25">
      <c r="A1300" s="11" t="s">
        <v>948</v>
      </c>
      <c r="B1300" s="9">
        <v>40885</v>
      </c>
      <c r="C1300" s="40"/>
    </row>
    <row r="1301" spans="1:3" ht="15.75" x14ac:dyDescent="0.25">
      <c r="A1301" s="8" t="s">
        <v>2469</v>
      </c>
      <c r="B1301" s="9">
        <v>43446</v>
      </c>
      <c r="C1301" s="39"/>
    </row>
    <row r="1302" spans="1:3" ht="15.75" x14ac:dyDescent="0.25">
      <c r="A1302" s="8" t="s">
        <v>3114</v>
      </c>
      <c r="B1302" s="10">
        <v>45105</v>
      </c>
      <c r="C1302" s="39"/>
    </row>
    <row r="1303" spans="1:3" ht="15.75" x14ac:dyDescent="0.25">
      <c r="A1303" s="8" t="s">
        <v>2514</v>
      </c>
      <c r="B1303" s="9">
        <v>43560</v>
      </c>
      <c r="C1303" s="39"/>
    </row>
    <row r="1304" spans="1:3" ht="15.75" x14ac:dyDescent="0.25">
      <c r="A1304" s="8" t="s">
        <v>2710</v>
      </c>
      <c r="B1304" s="10">
        <v>44096</v>
      </c>
      <c r="C1304" s="39"/>
    </row>
    <row r="1305" spans="1:3" ht="31.5" x14ac:dyDescent="0.25">
      <c r="A1305" s="11" t="s">
        <v>749</v>
      </c>
      <c r="B1305" s="9" t="s">
        <v>750</v>
      </c>
      <c r="C1305" s="40"/>
    </row>
    <row r="1306" spans="1:3" ht="15.75" x14ac:dyDescent="0.25">
      <c r="A1306" s="8" t="s">
        <v>2605</v>
      </c>
      <c r="B1306" s="9">
        <v>43719</v>
      </c>
      <c r="C1306" s="39"/>
    </row>
    <row r="1307" spans="1:3" ht="15.75" x14ac:dyDescent="0.25">
      <c r="A1307" s="11" t="s">
        <v>1083</v>
      </c>
      <c r="B1307" s="9">
        <v>41116</v>
      </c>
      <c r="C1307" s="40"/>
    </row>
    <row r="1308" spans="1:3" ht="15.75" x14ac:dyDescent="0.25">
      <c r="A1308" s="8" t="s">
        <v>2138</v>
      </c>
      <c r="B1308" s="9">
        <v>42900</v>
      </c>
      <c r="C1308" s="39"/>
    </row>
    <row r="1309" spans="1:3" ht="47.25" x14ac:dyDescent="0.25">
      <c r="A1309" s="8" t="s">
        <v>2447</v>
      </c>
      <c r="B1309" s="9" t="s">
        <v>2448</v>
      </c>
      <c r="C1309" s="39"/>
    </row>
    <row r="1310" spans="1:3" ht="15.75" x14ac:dyDescent="0.25">
      <c r="A1310" s="8" t="s">
        <v>2235</v>
      </c>
      <c r="B1310" s="9">
        <v>43038</v>
      </c>
      <c r="C1310" s="39"/>
    </row>
    <row r="1311" spans="1:3" ht="15.75" x14ac:dyDescent="0.25">
      <c r="A1311" s="8" t="s">
        <v>2307</v>
      </c>
      <c r="B1311" s="9">
        <v>43139</v>
      </c>
      <c r="C1311" s="39"/>
    </row>
    <row r="1312" spans="1:3" ht="15.75" x14ac:dyDescent="0.25">
      <c r="A1312" s="11" t="s">
        <v>328</v>
      </c>
      <c r="B1312" s="9">
        <v>39941</v>
      </c>
      <c r="C1312" s="40"/>
    </row>
    <row r="1313" spans="1:3" ht="31.5" x14ac:dyDescent="0.25">
      <c r="A1313" s="11" t="s">
        <v>670</v>
      </c>
      <c r="B1313" s="9">
        <v>40371</v>
      </c>
      <c r="C1313" s="40"/>
    </row>
    <row r="1314" spans="1:3" ht="15.75" x14ac:dyDescent="0.25">
      <c r="A1314" s="8" t="s">
        <v>2764</v>
      </c>
      <c r="B1314" s="10">
        <v>44270</v>
      </c>
      <c r="C1314" s="39"/>
    </row>
    <row r="1315" spans="1:3" ht="15.75" x14ac:dyDescent="0.25">
      <c r="A1315" s="8" t="s">
        <v>2310</v>
      </c>
      <c r="B1315" s="9">
        <v>43146</v>
      </c>
      <c r="C1315" s="39"/>
    </row>
    <row r="1316" spans="1:3" ht="15.75" x14ac:dyDescent="0.25">
      <c r="A1316" s="8" t="s">
        <v>2385</v>
      </c>
      <c r="B1316" s="9">
        <v>43287</v>
      </c>
      <c r="C1316" s="39"/>
    </row>
    <row r="1317" spans="1:3" ht="47.25" x14ac:dyDescent="0.25">
      <c r="A1317" s="11" t="s">
        <v>206</v>
      </c>
      <c r="B1317" s="19" t="s">
        <v>207</v>
      </c>
      <c r="C1317" s="40"/>
    </row>
    <row r="1318" spans="1:3" ht="15.75" x14ac:dyDescent="0.25">
      <c r="A1318" s="8" t="s">
        <v>1959</v>
      </c>
      <c r="B1318" s="9">
        <v>42689</v>
      </c>
      <c r="C1318" s="39"/>
    </row>
    <row r="1319" spans="1:3" ht="15.75" x14ac:dyDescent="0.25">
      <c r="A1319" s="8" t="s">
        <v>2853</v>
      </c>
      <c r="B1319" s="15" t="s">
        <v>2854</v>
      </c>
      <c r="C1319" s="39"/>
    </row>
    <row r="1320" spans="1:3" ht="15.75" x14ac:dyDescent="0.25">
      <c r="A1320" s="11" t="s">
        <v>1714</v>
      </c>
      <c r="B1320" s="9">
        <v>42318</v>
      </c>
      <c r="C1320" s="40"/>
    </row>
    <row r="1321" spans="1:3" ht="15.75" x14ac:dyDescent="0.25">
      <c r="A1321" s="11" t="s">
        <v>1069</v>
      </c>
      <c r="B1321" s="9">
        <v>41093</v>
      </c>
      <c r="C1321" s="40"/>
    </row>
    <row r="1322" spans="1:3" ht="15.75" x14ac:dyDescent="0.25">
      <c r="A1322" s="11" t="s">
        <v>612</v>
      </c>
      <c r="B1322" s="9">
        <v>40291</v>
      </c>
      <c r="C1322" s="40"/>
    </row>
    <row r="1323" spans="1:3" ht="15.75" x14ac:dyDescent="0.25">
      <c r="A1323" s="11" t="s">
        <v>1474</v>
      </c>
      <c r="B1323" s="9">
        <v>41894</v>
      </c>
      <c r="C1323" s="40"/>
    </row>
    <row r="1324" spans="1:3" ht="63" x14ac:dyDescent="0.25">
      <c r="A1324" s="11" t="s">
        <v>1849</v>
      </c>
      <c r="B1324" s="9" t="s">
        <v>1850</v>
      </c>
      <c r="C1324" s="43">
        <v>46168</v>
      </c>
    </row>
    <row r="1325" spans="1:3" ht="78.75" x14ac:dyDescent="0.25">
      <c r="A1325" s="11" t="s">
        <v>292</v>
      </c>
      <c r="B1325" s="9" t="s">
        <v>293</v>
      </c>
      <c r="C1325" s="43">
        <v>46160</v>
      </c>
    </row>
    <row r="1326" spans="1:3" ht="31.5" x14ac:dyDescent="0.25">
      <c r="A1326" s="11" t="s">
        <v>759</v>
      </c>
      <c r="B1326" s="9" t="s">
        <v>760</v>
      </c>
      <c r="C1326" s="40"/>
    </row>
    <row r="1327" spans="1:3" ht="15.75" x14ac:dyDescent="0.25">
      <c r="A1327" s="8" t="s">
        <v>2868</v>
      </c>
      <c r="B1327" s="15" t="s">
        <v>2869</v>
      </c>
      <c r="C1327" s="39"/>
    </row>
    <row r="1328" spans="1:3" ht="15.75" x14ac:dyDescent="0.25">
      <c r="A1328" s="8" t="s">
        <v>3143</v>
      </c>
      <c r="B1328" s="10">
        <v>45196</v>
      </c>
      <c r="C1328" s="39"/>
    </row>
    <row r="1329" spans="1:3" ht="15.75" x14ac:dyDescent="0.25">
      <c r="A1329" s="11" t="s">
        <v>1148</v>
      </c>
      <c r="B1329" s="9">
        <v>41221</v>
      </c>
      <c r="C1329" s="40"/>
    </row>
    <row r="1330" spans="1:3" ht="15.75" x14ac:dyDescent="0.25">
      <c r="A1330" s="8" t="s">
        <v>2445</v>
      </c>
      <c r="B1330" s="9">
        <v>43399</v>
      </c>
      <c r="C1330" s="39"/>
    </row>
    <row r="1331" spans="1:3" ht="31.5" x14ac:dyDescent="0.25">
      <c r="A1331" s="8" t="s">
        <v>2768</v>
      </c>
      <c r="B1331" s="10">
        <v>44284</v>
      </c>
      <c r="C1331" s="39"/>
    </row>
    <row r="1332" spans="1:3" ht="31.5" x14ac:dyDescent="0.25">
      <c r="A1332" s="11" t="s">
        <v>1683</v>
      </c>
      <c r="B1332" s="9" t="s">
        <v>1684</v>
      </c>
      <c r="C1332" s="40"/>
    </row>
    <row r="1333" spans="1:3" ht="31.5" x14ac:dyDescent="0.25">
      <c r="A1333" s="11" t="s">
        <v>242</v>
      </c>
      <c r="B1333" s="9">
        <v>39876</v>
      </c>
      <c r="C1333" s="40"/>
    </row>
    <row r="1334" spans="1:3" ht="15.75" x14ac:dyDescent="0.25">
      <c r="A1334" s="16" t="s">
        <v>3278</v>
      </c>
      <c r="B1334" s="17">
        <v>45762</v>
      </c>
      <c r="C1334" s="41"/>
    </row>
    <row r="1335" spans="1:3" ht="15.75" x14ac:dyDescent="0.25">
      <c r="A1335" s="8" t="s">
        <v>2805</v>
      </c>
      <c r="B1335" s="10">
        <v>44365</v>
      </c>
      <c r="C1335" s="39"/>
    </row>
    <row r="1336" spans="1:3" ht="63" x14ac:dyDescent="0.25">
      <c r="A1336" s="8" t="s">
        <v>2141</v>
      </c>
      <c r="B1336" s="9" t="s">
        <v>2142</v>
      </c>
      <c r="C1336" s="39"/>
    </row>
    <row r="1337" spans="1:3" ht="15.75" x14ac:dyDescent="0.25">
      <c r="A1337" s="8" t="s">
        <v>2670</v>
      </c>
      <c r="B1337" s="9">
        <v>43984</v>
      </c>
      <c r="C1337" s="39"/>
    </row>
    <row r="1338" spans="1:3" ht="31.5" x14ac:dyDescent="0.25">
      <c r="A1338" s="11" t="s">
        <v>989</v>
      </c>
      <c r="B1338" s="9">
        <v>40939</v>
      </c>
      <c r="C1338" s="40"/>
    </row>
    <row r="1339" spans="1:3" ht="47.25" x14ac:dyDescent="0.25">
      <c r="A1339" s="11" t="s">
        <v>1036</v>
      </c>
      <c r="B1339" s="19" t="s">
        <v>1037</v>
      </c>
      <c r="C1339" s="40"/>
    </row>
    <row r="1340" spans="1:3" ht="47.25" x14ac:dyDescent="0.25">
      <c r="A1340" s="11" t="s">
        <v>1436</v>
      </c>
      <c r="B1340" s="9" t="s">
        <v>1437</v>
      </c>
      <c r="C1340" s="40"/>
    </row>
    <row r="1341" spans="1:3" ht="15.75" x14ac:dyDescent="0.25">
      <c r="A1341" s="8" t="s">
        <v>2241</v>
      </c>
      <c r="B1341" s="9">
        <v>43040</v>
      </c>
      <c r="C1341" s="39"/>
    </row>
    <row r="1342" spans="1:3" ht="15.75" x14ac:dyDescent="0.25">
      <c r="A1342" s="8" t="s">
        <v>2196</v>
      </c>
      <c r="B1342" s="9">
        <v>42992</v>
      </c>
      <c r="C1342" s="39"/>
    </row>
    <row r="1343" spans="1:3" ht="47.25" x14ac:dyDescent="0.25">
      <c r="A1343" s="8" t="s">
        <v>2368</v>
      </c>
      <c r="B1343" s="9" t="s">
        <v>2369</v>
      </c>
      <c r="C1343" s="39"/>
    </row>
    <row r="1344" spans="1:3" ht="47.25" x14ac:dyDescent="0.25">
      <c r="A1344" s="8" t="s">
        <v>2223</v>
      </c>
      <c r="B1344" s="9" t="s">
        <v>2224</v>
      </c>
      <c r="C1344" s="39"/>
    </row>
    <row r="1345" spans="1:3" ht="47.25" x14ac:dyDescent="0.25">
      <c r="A1345" s="8" t="s">
        <v>2544</v>
      </c>
      <c r="B1345" s="9" t="s">
        <v>2545</v>
      </c>
      <c r="C1345" s="39"/>
    </row>
    <row r="1346" spans="1:3" ht="31.5" x14ac:dyDescent="0.25">
      <c r="A1346" s="8" t="s">
        <v>3048</v>
      </c>
      <c r="B1346" s="14" t="s">
        <v>3049</v>
      </c>
      <c r="C1346" s="39"/>
    </row>
    <row r="1347" spans="1:3" ht="15.75" x14ac:dyDescent="0.25">
      <c r="A1347" s="11" t="s">
        <v>1174</v>
      </c>
      <c r="B1347" s="9">
        <v>41302</v>
      </c>
      <c r="C1347" s="40"/>
    </row>
    <row r="1348" spans="1:3" ht="15.75" x14ac:dyDescent="0.25">
      <c r="A1348" s="11" t="s">
        <v>1190</v>
      </c>
      <c r="B1348" s="9">
        <v>41337</v>
      </c>
      <c r="C1348" s="40"/>
    </row>
    <row r="1349" spans="1:3" ht="15.75" x14ac:dyDescent="0.25">
      <c r="A1349" s="8" t="s">
        <v>2181</v>
      </c>
      <c r="B1349" s="9">
        <v>42977</v>
      </c>
      <c r="C1349" s="39"/>
    </row>
    <row r="1350" spans="1:3" ht="31.5" x14ac:dyDescent="0.25">
      <c r="A1350" s="11" t="s">
        <v>1380</v>
      </c>
      <c r="B1350" s="9" t="s">
        <v>1381</v>
      </c>
      <c r="C1350" s="40"/>
    </row>
    <row r="1351" spans="1:3" ht="15.75" x14ac:dyDescent="0.25">
      <c r="A1351" s="11" t="s">
        <v>96</v>
      </c>
      <c r="B1351" s="9">
        <v>39624</v>
      </c>
      <c r="C1351" s="40"/>
    </row>
    <row r="1352" spans="1:3" ht="15.75" x14ac:dyDescent="0.25">
      <c r="A1352" s="11" t="s">
        <v>1257</v>
      </c>
      <c r="B1352" s="9">
        <v>41501</v>
      </c>
      <c r="C1352" s="40"/>
    </row>
    <row r="1353" spans="1:3" ht="15.75" x14ac:dyDescent="0.25">
      <c r="A1353" s="11" t="s">
        <v>866</v>
      </c>
      <c r="B1353" s="9">
        <v>40703</v>
      </c>
      <c r="C1353" s="40"/>
    </row>
    <row r="1354" spans="1:3" ht="15.75" x14ac:dyDescent="0.25">
      <c r="A1354" s="8" t="s">
        <v>2365</v>
      </c>
      <c r="B1354" s="9">
        <v>43251</v>
      </c>
      <c r="C1354" s="39"/>
    </row>
    <row r="1355" spans="1:3" ht="15.75" x14ac:dyDescent="0.25">
      <c r="A1355" s="11" t="s">
        <v>550</v>
      </c>
      <c r="B1355" s="9">
        <v>40207</v>
      </c>
      <c r="C1355" s="40"/>
    </row>
    <row r="1356" spans="1:3" ht="15.75" x14ac:dyDescent="0.25">
      <c r="A1356" s="8" t="s">
        <v>1971</v>
      </c>
      <c r="B1356" s="9">
        <v>42710</v>
      </c>
      <c r="C1356" s="39"/>
    </row>
    <row r="1357" spans="1:3" ht="15.75" x14ac:dyDescent="0.25">
      <c r="A1357" s="16" t="s">
        <v>3372</v>
      </c>
      <c r="B1357" s="26">
        <v>46198</v>
      </c>
      <c r="C1357" s="41"/>
    </row>
    <row r="1358" spans="1:3" ht="15.75" x14ac:dyDescent="0.25">
      <c r="A1358" s="11" t="s">
        <v>62</v>
      </c>
      <c r="B1358" s="9">
        <v>39422</v>
      </c>
      <c r="C1358" s="40"/>
    </row>
    <row r="1359" spans="1:3" ht="15.75" x14ac:dyDescent="0.25">
      <c r="A1359" s="8" t="s">
        <v>3149</v>
      </c>
      <c r="B1359" s="10">
        <v>45228</v>
      </c>
      <c r="C1359" s="39"/>
    </row>
    <row r="1360" spans="1:3" ht="15.75" x14ac:dyDescent="0.25">
      <c r="A1360" s="8" t="s">
        <v>2967</v>
      </c>
      <c r="B1360" s="15" t="s">
        <v>2968</v>
      </c>
      <c r="C1360" s="39"/>
    </row>
    <row r="1361" spans="1:3" ht="15.75" x14ac:dyDescent="0.25">
      <c r="A1361" s="8" t="s">
        <v>3124</v>
      </c>
      <c r="B1361" s="10">
        <v>45133</v>
      </c>
      <c r="C1361" s="39"/>
    </row>
    <row r="1362" spans="1:3" ht="63" x14ac:dyDescent="0.25">
      <c r="A1362" s="11" t="s">
        <v>705</v>
      </c>
      <c r="B1362" s="9" t="s">
        <v>706</v>
      </c>
      <c r="C1362" s="43">
        <v>45392</v>
      </c>
    </row>
    <row r="1363" spans="1:3" ht="15.75" x14ac:dyDescent="0.25">
      <c r="A1363" s="11" t="s">
        <v>487</v>
      </c>
      <c r="B1363" s="9">
        <v>40094</v>
      </c>
      <c r="C1363" s="40"/>
    </row>
    <row r="1364" spans="1:3" ht="63" x14ac:dyDescent="0.25">
      <c r="A1364" s="11" t="s">
        <v>1410</v>
      </c>
      <c r="B1364" s="9" t="s">
        <v>1411</v>
      </c>
      <c r="C1364" s="40"/>
    </row>
    <row r="1365" spans="1:3" ht="15.75" x14ac:dyDescent="0.25">
      <c r="A1365" s="11" t="s">
        <v>1286</v>
      </c>
      <c r="B1365" s="9">
        <v>41554</v>
      </c>
      <c r="C1365" s="40"/>
    </row>
    <row r="1366" spans="1:3" ht="31.5" x14ac:dyDescent="0.25">
      <c r="A1366" s="11" t="s">
        <v>1599</v>
      </c>
      <c r="B1366" s="9">
        <v>42121</v>
      </c>
      <c r="C1366" s="40"/>
    </row>
    <row r="1367" spans="1:3" ht="31.5" x14ac:dyDescent="0.25">
      <c r="A1367" s="11" t="s">
        <v>417</v>
      </c>
      <c r="B1367" s="9">
        <v>40017</v>
      </c>
      <c r="C1367" s="40"/>
    </row>
    <row r="1368" spans="1:3" ht="15.75" x14ac:dyDescent="0.25">
      <c r="A1368" s="11" t="s">
        <v>1061</v>
      </c>
      <c r="B1368" s="9">
        <v>41089</v>
      </c>
      <c r="C1368" s="40"/>
    </row>
    <row r="1369" spans="1:3" ht="15.75" x14ac:dyDescent="0.25">
      <c r="A1369" s="8" t="s">
        <v>2247</v>
      </c>
      <c r="B1369" s="9">
        <v>43049</v>
      </c>
      <c r="C1369" s="39"/>
    </row>
    <row r="1370" spans="1:3" ht="15.75" x14ac:dyDescent="0.25">
      <c r="A1370" s="8" t="s">
        <v>2225</v>
      </c>
      <c r="B1370" s="9">
        <v>43025</v>
      </c>
      <c r="C1370" s="39"/>
    </row>
    <row r="1371" spans="1:3" ht="15.75" x14ac:dyDescent="0.25">
      <c r="A1371" s="11" t="s">
        <v>1762</v>
      </c>
      <c r="B1371" s="9">
        <v>42403</v>
      </c>
      <c r="C1371" s="40"/>
    </row>
    <row r="1372" spans="1:3" ht="15.75" x14ac:dyDescent="0.25">
      <c r="A1372" s="8" t="s">
        <v>2474</v>
      </c>
      <c r="B1372" s="9">
        <v>43453</v>
      </c>
      <c r="C1372" s="39"/>
    </row>
    <row r="1373" spans="1:3" ht="15.75" x14ac:dyDescent="0.25">
      <c r="A1373" s="11" t="s">
        <v>330</v>
      </c>
      <c r="B1373" s="9">
        <v>39941</v>
      </c>
      <c r="C1373" s="40"/>
    </row>
    <row r="1374" spans="1:3" ht="110.25" x14ac:dyDescent="0.25">
      <c r="A1374" s="11" t="s">
        <v>1855</v>
      </c>
      <c r="B1374" s="9" t="s">
        <v>1856</v>
      </c>
      <c r="C1374" s="40"/>
    </row>
    <row r="1375" spans="1:3" ht="15.75" x14ac:dyDescent="0.25">
      <c r="A1375" s="8" t="s">
        <v>3211</v>
      </c>
      <c r="B1375" s="10">
        <v>45464</v>
      </c>
      <c r="C1375" s="39"/>
    </row>
    <row r="1376" spans="1:3" ht="15.75" x14ac:dyDescent="0.25">
      <c r="A1376" s="8" t="s">
        <v>2059</v>
      </c>
      <c r="B1376" s="9">
        <v>42809</v>
      </c>
      <c r="C1376" s="39"/>
    </row>
    <row r="1377" spans="1:3" ht="15.75" x14ac:dyDescent="0.25">
      <c r="A1377" s="11" t="s">
        <v>503</v>
      </c>
      <c r="B1377" s="9">
        <v>40133</v>
      </c>
      <c r="C1377" s="40"/>
    </row>
    <row r="1378" spans="1:3" ht="15.75" x14ac:dyDescent="0.25">
      <c r="A1378" s="11" t="s">
        <v>1332</v>
      </c>
      <c r="B1378" s="9">
        <v>41675</v>
      </c>
      <c r="C1378" s="40"/>
    </row>
    <row r="1379" spans="1:3" ht="60.6" customHeight="1" x14ac:dyDescent="0.25">
      <c r="A1379" s="11" t="s">
        <v>1713</v>
      </c>
      <c r="B1379" s="9">
        <v>42318</v>
      </c>
      <c r="C1379" s="40"/>
    </row>
    <row r="1380" spans="1:3" ht="47.25" x14ac:dyDescent="0.25">
      <c r="A1380" s="8" t="s">
        <v>2797</v>
      </c>
      <c r="B1380" s="14" t="s">
        <v>2798</v>
      </c>
      <c r="C1380" s="39"/>
    </row>
    <row r="1381" spans="1:3" ht="15.75" x14ac:dyDescent="0.25">
      <c r="A1381" s="11" t="s">
        <v>462</v>
      </c>
      <c r="B1381" s="9">
        <v>40073</v>
      </c>
      <c r="C1381" s="40"/>
    </row>
    <row r="1382" spans="1:3" ht="15.75" x14ac:dyDescent="0.25">
      <c r="A1382" s="11" t="s">
        <v>687</v>
      </c>
      <c r="B1382" s="9">
        <v>40386</v>
      </c>
      <c r="C1382" s="40"/>
    </row>
    <row r="1383" spans="1:3" ht="31.5" x14ac:dyDescent="0.25">
      <c r="A1383" s="11" t="s">
        <v>1519</v>
      </c>
      <c r="B1383" s="9">
        <v>41964</v>
      </c>
      <c r="C1383" s="40"/>
    </row>
    <row r="1384" spans="1:3" ht="15.75" x14ac:dyDescent="0.25">
      <c r="A1384" s="11" t="s">
        <v>410</v>
      </c>
      <c r="B1384" s="9">
        <v>40014</v>
      </c>
      <c r="C1384" s="40"/>
    </row>
    <row r="1385" spans="1:3" ht="47.25" x14ac:dyDescent="0.25">
      <c r="A1385" s="11" t="s">
        <v>1487</v>
      </c>
      <c r="B1385" s="9" t="s">
        <v>1488</v>
      </c>
      <c r="C1385" s="40"/>
    </row>
    <row r="1386" spans="1:3" ht="31.5" x14ac:dyDescent="0.25">
      <c r="A1386" s="11" t="s">
        <v>252</v>
      </c>
      <c r="B1386" s="9" t="s">
        <v>253</v>
      </c>
      <c r="C1386" s="40"/>
    </row>
    <row r="1387" spans="1:3" ht="31.5" x14ac:dyDescent="0.25">
      <c r="A1387" s="8" t="s">
        <v>252</v>
      </c>
      <c r="B1387" s="9" t="s">
        <v>253</v>
      </c>
      <c r="C1387" s="39"/>
    </row>
    <row r="1388" spans="1:3" ht="31.5" x14ac:dyDescent="0.25">
      <c r="A1388" s="11" t="s">
        <v>1595</v>
      </c>
      <c r="B1388" s="9">
        <v>42110</v>
      </c>
      <c r="C1388" s="40"/>
    </row>
    <row r="1389" spans="1:3" ht="15.75" x14ac:dyDescent="0.25">
      <c r="A1389" s="11" t="s">
        <v>393</v>
      </c>
      <c r="B1389" s="9">
        <v>39988</v>
      </c>
      <c r="C1389" s="40"/>
    </row>
    <row r="1390" spans="1:3" ht="15.75" x14ac:dyDescent="0.25">
      <c r="A1390" s="8" t="s">
        <v>3147</v>
      </c>
      <c r="B1390" s="10">
        <v>45211</v>
      </c>
      <c r="C1390" s="39"/>
    </row>
    <row r="1391" spans="1:3" ht="31.5" x14ac:dyDescent="0.25">
      <c r="A1391" s="8" t="s">
        <v>2679</v>
      </c>
      <c r="B1391" s="10">
        <v>44013</v>
      </c>
      <c r="C1391" s="39"/>
    </row>
    <row r="1392" spans="1:3" ht="63" x14ac:dyDescent="0.25">
      <c r="A1392" s="16" t="s">
        <v>3293</v>
      </c>
      <c r="B1392" s="26" t="s">
        <v>3294</v>
      </c>
      <c r="C1392" s="41"/>
    </row>
    <row r="1393" spans="1:3" ht="15.75" x14ac:dyDescent="0.25">
      <c r="A1393" s="11" t="s">
        <v>905</v>
      </c>
      <c r="B1393" s="9">
        <v>40806</v>
      </c>
      <c r="C1393" s="40"/>
    </row>
    <row r="1394" spans="1:3" ht="15.75" x14ac:dyDescent="0.25">
      <c r="A1394" s="8" t="s">
        <v>2748</v>
      </c>
      <c r="B1394" s="10">
        <v>44239</v>
      </c>
      <c r="C1394" s="39"/>
    </row>
    <row r="1395" spans="1:3" ht="15.75" x14ac:dyDescent="0.25">
      <c r="A1395" s="11" t="s">
        <v>1538</v>
      </c>
      <c r="B1395" s="9">
        <v>42004</v>
      </c>
      <c r="C1395" s="40"/>
    </row>
    <row r="1396" spans="1:3" ht="15.75" x14ac:dyDescent="0.25">
      <c r="A1396" s="11" t="s">
        <v>1916</v>
      </c>
      <c r="B1396" s="9">
        <v>42635</v>
      </c>
      <c r="C1396" s="40"/>
    </row>
    <row r="1397" spans="1:3" ht="15.75" x14ac:dyDescent="0.25">
      <c r="A1397" s="11" t="s">
        <v>1262</v>
      </c>
      <c r="B1397" s="9">
        <v>41507</v>
      </c>
      <c r="C1397" s="40"/>
    </row>
    <row r="1398" spans="1:3" ht="31.5" x14ac:dyDescent="0.25">
      <c r="A1398" s="11" t="s">
        <v>1706</v>
      </c>
      <c r="B1398" s="9">
        <v>42310</v>
      </c>
      <c r="C1398" s="40"/>
    </row>
    <row r="1399" spans="1:3" ht="15.75" x14ac:dyDescent="0.25">
      <c r="A1399" s="11" t="s">
        <v>849</v>
      </c>
      <c r="B1399" s="9">
        <v>40658</v>
      </c>
      <c r="C1399" s="40"/>
    </row>
    <row r="1400" spans="1:3" ht="31.5" x14ac:dyDescent="0.25">
      <c r="A1400" s="11" t="s">
        <v>34</v>
      </c>
      <c r="B1400" s="9" t="s">
        <v>35</v>
      </c>
      <c r="C1400" s="40"/>
    </row>
    <row r="1401" spans="1:3" ht="31.5" x14ac:dyDescent="0.25">
      <c r="A1401" s="11" t="s">
        <v>1361</v>
      </c>
      <c r="B1401" s="9" t="s">
        <v>1362</v>
      </c>
      <c r="C1401" s="40"/>
    </row>
    <row r="1402" spans="1:3" ht="47.25" x14ac:dyDescent="0.25">
      <c r="A1402" s="8" t="s">
        <v>2346</v>
      </c>
      <c r="B1402" s="9" t="s">
        <v>2347</v>
      </c>
      <c r="C1402" s="39"/>
    </row>
    <row r="1403" spans="1:3" ht="31.5" x14ac:dyDescent="0.25">
      <c r="A1403" s="11" t="s">
        <v>1366</v>
      </c>
      <c r="B1403" s="9" t="s">
        <v>1367</v>
      </c>
      <c r="C1403" s="40"/>
    </row>
    <row r="1404" spans="1:3" ht="15.75" x14ac:dyDescent="0.25">
      <c r="A1404" s="8" t="s">
        <v>2384</v>
      </c>
      <c r="B1404" s="9">
        <v>43286</v>
      </c>
      <c r="C1404" s="39"/>
    </row>
    <row r="1405" spans="1:3" ht="15.75" x14ac:dyDescent="0.25">
      <c r="A1405" s="11" t="s">
        <v>640</v>
      </c>
      <c r="B1405" s="9">
        <v>40322</v>
      </c>
      <c r="C1405" s="40"/>
    </row>
    <row r="1406" spans="1:3" ht="47.25" x14ac:dyDescent="0.25">
      <c r="A1406" s="11" t="s">
        <v>1388</v>
      </c>
      <c r="B1406" s="9" t="s">
        <v>1389</v>
      </c>
      <c r="C1406" s="40"/>
    </row>
    <row r="1407" spans="1:3" ht="15.75" x14ac:dyDescent="0.25">
      <c r="A1407" s="16" t="s">
        <v>3268</v>
      </c>
      <c r="B1407" s="17">
        <v>45742</v>
      </c>
      <c r="C1407" s="41"/>
    </row>
    <row r="1408" spans="1:3" ht="15.75" x14ac:dyDescent="0.25">
      <c r="A1408" s="8" t="s">
        <v>2256</v>
      </c>
      <c r="B1408" s="9">
        <v>43061</v>
      </c>
      <c r="C1408" s="39"/>
    </row>
    <row r="1409" spans="1:3" ht="94.5" x14ac:dyDescent="0.25">
      <c r="A1409" s="11" t="s">
        <v>1350</v>
      </c>
      <c r="B1409" s="9" t="s">
        <v>1351</v>
      </c>
      <c r="C1409" s="40"/>
    </row>
    <row r="1410" spans="1:3" ht="15.75" x14ac:dyDescent="0.25">
      <c r="A1410" s="8" t="s">
        <v>2292</v>
      </c>
      <c r="B1410" s="9">
        <v>43111</v>
      </c>
      <c r="C1410" s="39"/>
    </row>
    <row r="1411" spans="1:3" ht="31.5" x14ac:dyDescent="0.25">
      <c r="A1411" s="11" t="s">
        <v>933</v>
      </c>
      <c r="B1411" s="9">
        <v>40855</v>
      </c>
      <c r="C1411" s="40"/>
    </row>
    <row r="1412" spans="1:3" ht="15.75" x14ac:dyDescent="0.25">
      <c r="A1412" s="16" t="s">
        <v>3292</v>
      </c>
      <c r="B1412" s="17">
        <v>45859</v>
      </c>
      <c r="C1412" s="41"/>
    </row>
    <row r="1413" spans="1:3" ht="15.75" x14ac:dyDescent="0.25">
      <c r="A1413" s="16" t="s">
        <v>3289</v>
      </c>
      <c r="B1413" s="17">
        <v>45835</v>
      </c>
      <c r="C1413" s="41"/>
    </row>
    <row r="1414" spans="1:3" ht="47.25" x14ac:dyDescent="0.25">
      <c r="A1414" s="8" t="s">
        <v>2158</v>
      </c>
      <c r="B1414" s="19" t="s">
        <v>2159</v>
      </c>
      <c r="C1414" s="39"/>
    </row>
    <row r="1415" spans="1:3" ht="15.75" x14ac:dyDescent="0.25">
      <c r="A1415" s="11" t="s">
        <v>894</v>
      </c>
      <c r="B1415" s="9">
        <v>40757</v>
      </c>
      <c r="C1415" s="40"/>
    </row>
    <row r="1416" spans="1:3" ht="47.25" x14ac:dyDescent="0.25">
      <c r="A1416" s="11" t="s">
        <v>635</v>
      </c>
      <c r="B1416" s="9" t="s">
        <v>636</v>
      </c>
      <c r="C1416" s="40"/>
    </row>
    <row r="1417" spans="1:3" ht="15.75" x14ac:dyDescent="0.25">
      <c r="A1417" s="8" t="s">
        <v>2154</v>
      </c>
      <c r="B1417" s="9">
        <v>42933</v>
      </c>
      <c r="C1417" s="39"/>
    </row>
    <row r="1418" spans="1:3" ht="31.5" x14ac:dyDescent="0.25">
      <c r="A1418" s="11" t="s">
        <v>707</v>
      </c>
      <c r="B1418" s="9" t="s">
        <v>708</v>
      </c>
      <c r="C1418" s="40"/>
    </row>
    <row r="1419" spans="1:3" ht="15.75" x14ac:dyDescent="0.25">
      <c r="A1419" s="11" t="s">
        <v>162</v>
      </c>
      <c r="B1419" s="9">
        <v>39773</v>
      </c>
      <c r="C1419" s="40"/>
    </row>
    <row r="1420" spans="1:3" ht="15.75" x14ac:dyDescent="0.25">
      <c r="A1420" s="8" t="s">
        <v>2014</v>
      </c>
      <c r="B1420" s="9">
        <v>42762</v>
      </c>
      <c r="C1420" s="39"/>
    </row>
    <row r="1421" spans="1:3" ht="15.75" x14ac:dyDescent="0.25">
      <c r="A1421" s="11" t="s">
        <v>290</v>
      </c>
      <c r="B1421" s="9" t="s">
        <v>291</v>
      </c>
      <c r="C1421" s="40"/>
    </row>
    <row r="1422" spans="1:3" ht="47.25" x14ac:dyDescent="0.25">
      <c r="A1422" s="11" t="s">
        <v>363</v>
      </c>
      <c r="B1422" s="9" t="s">
        <v>364</v>
      </c>
      <c r="C1422" s="40"/>
    </row>
    <row r="1423" spans="1:3" ht="15.75" x14ac:dyDescent="0.25">
      <c r="A1423" s="8" t="s">
        <v>2830</v>
      </c>
      <c r="B1423" s="10">
        <v>44440</v>
      </c>
      <c r="C1423" s="39"/>
    </row>
    <row r="1424" spans="1:3" ht="94.5" x14ac:dyDescent="0.25">
      <c r="A1424" s="11" t="s">
        <v>1661</v>
      </c>
      <c r="B1424" s="9" t="s">
        <v>1662</v>
      </c>
      <c r="C1424" s="40"/>
    </row>
    <row r="1425" spans="1:3" ht="15.75" x14ac:dyDescent="0.25">
      <c r="A1425" s="16" t="s">
        <v>3321</v>
      </c>
      <c r="B1425" s="17">
        <v>45982</v>
      </c>
      <c r="C1425" s="49"/>
    </row>
    <row r="1426" spans="1:3" ht="15.75" x14ac:dyDescent="0.25">
      <c r="A1426" s="11" t="s">
        <v>492</v>
      </c>
      <c r="B1426" s="9">
        <v>40109</v>
      </c>
      <c r="C1426" s="40"/>
    </row>
    <row r="1427" spans="1:3" ht="15.75" x14ac:dyDescent="0.25">
      <c r="A1427" s="8" t="s">
        <v>2464</v>
      </c>
      <c r="B1427" s="9">
        <v>43434</v>
      </c>
      <c r="C1427" s="39"/>
    </row>
    <row r="1428" spans="1:3" ht="15.75" x14ac:dyDescent="0.25">
      <c r="A1428" s="11" t="s">
        <v>1525</v>
      </c>
      <c r="B1428" s="9">
        <v>41977</v>
      </c>
      <c r="C1428" s="40"/>
    </row>
    <row r="1429" spans="1:3" ht="15.75" x14ac:dyDescent="0.25">
      <c r="A1429" s="8" t="s">
        <v>2015</v>
      </c>
      <c r="B1429" s="9">
        <v>42762</v>
      </c>
      <c r="C1429" s="39"/>
    </row>
    <row r="1430" spans="1:3" ht="15.75" x14ac:dyDescent="0.25">
      <c r="A1430" s="11" t="s">
        <v>852</v>
      </c>
      <c r="B1430" s="9">
        <v>40675</v>
      </c>
      <c r="C1430" s="40"/>
    </row>
    <row r="1431" spans="1:3" ht="47.25" x14ac:dyDescent="0.25">
      <c r="A1431" s="11" t="s">
        <v>903</v>
      </c>
      <c r="B1431" s="9" t="s">
        <v>904</v>
      </c>
      <c r="C1431" s="40"/>
    </row>
    <row r="1432" spans="1:3" ht="15.75" x14ac:dyDescent="0.25">
      <c r="A1432" s="11" t="s">
        <v>1468</v>
      </c>
      <c r="B1432" s="9">
        <v>41887</v>
      </c>
      <c r="C1432" s="40"/>
    </row>
    <row r="1433" spans="1:3" ht="15.75" x14ac:dyDescent="0.25">
      <c r="A1433" s="11" t="s">
        <v>1398</v>
      </c>
      <c r="B1433" s="9">
        <v>41758</v>
      </c>
      <c r="C1433" s="40"/>
    </row>
    <row r="1434" spans="1:3" ht="15.75" x14ac:dyDescent="0.25">
      <c r="A1434" s="8" t="s">
        <v>2412</v>
      </c>
      <c r="B1434" s="9">
        <v>43341</v>
      </c>
      <c r="C1434" s="39"/>
    </row>
    <row r="1435" spans="1:3" ht="47.25" x14ac:dyDescent="0.25">
      <c r="A1435" s="11" t="s">
        <v>742</v>
      </c>
      <c r="B1435" s="9">
        <v>40465</v>
      </c>
      <c r="C1435" s="40"/>
    </row>
    <row r="1436" spans="1:3" ht="15.75" x14ac:dyDescent="0.25">
      <c r="A1436" s="8" t="s">
        <v>2217</v>
      </c>
      <c r="B1436" s="9">
        <v>43014</v>
      </c>
      <c r="C1436" s="39"/>
    </row>
    <row r="1437" spans="1:3" ht="15.75" x14ac:dyDescent="0.25">
      <c r="A1437" s="8" t="s">
        <v>2094</v>
      </c>
      <c r="B1437" s="9">
        <v>42849</v>
      </c>
      <c r="C1437" s="39"/>
    </row>
    <row r="1438" spans="1:3" ht="15.75" x14ac:dyDescent="0.25">
      <c r="A1438" s="8" t="s">
        <v>2930</v>
      </c>
      <c r="B1438" s="15" t="s">
        <v>2931</v>
      </c>
      <c r="C1438" s="39"/>
    </row>
    <row r="1439" spans="1:3" ht="15.75" x14ac:dyDescent="0.25">
      <c r="A1439" s="11" t="s">
        <v>1795</v>
      </c>
      <c r="B1439" s="9">
        <v>42459</v>
      </c>
      <c r="C1439" s="40"/>
    </row>
    <row r="1440" spans="1:3" ht="31.5" x14ac:dyDescent="0.25">
      <c r="A1440" s="11" t="s">
        <v>1828</v>
      </c>
      <c r="B1440" s="9" t="s">
        <v>1829</v>
      </c>
      <c r="C1440" s="40"/>
    </row>
    <row r="1441" spans="1:3" ht="15.75" x14ac:dyDescent="0.25">
      <c r="A1441" s="11" t="s">
        <v>1176</v>
      </c>
      <c r="B1441" s="9">
        <v>41303</v>
      </c>
      <c r="C1441" s="40"/>
    </row>
    <row r="1442" spans="1:3" ht="47.25" x14ac:dyDescent="0.25">
      <c r="A1442" s="11" t="s">
        <v>1841</v>
      </c>
      <c r="B1442" s="9" t="s">
        <v>1842</v>
      </c>
      <c r="C1442" s="40"/>
    </row>
    <row r="1443" spans="1:3" ht="15.75" x14ac:dyDescent="0.25">
      <c r="A1443" s="8" t="s">
        <v>2348</v>
      </c>
      <c r="B1443" s="9">
        <v>43220</v>
      </c>
      <c r="C1443" s="39"/>
    </row>
    <row r="1444" spans="1:3" ht="15.75" x14ac:dyDescent="0.25">
      <c r="A1444" s="11" t="s">
        <v>460</v>
      </c>
      <c r="B1444" s="9">
        <v>40067</v>
      </c>
      <c r="C1444" s="40"/>
    </row>
    <row r="1445" spans="1:3" ht="15.75" x14ac:dyDescent="0.25">
      <c r="A1445" s="11" t="s">
        <v>949</v>
      </c>
      <c r="B1445" s="9">
        <v>40890</v>
      </c>
      <c r="C1445" s="40"/>
    </row>
    <row r="1446" spans="1:3" ht="15.75" x14ac:dyDescent="0.25">
      <c r="A1446" s="8" t="s">
        <v>2328</v>
      </c>
      <c r="B1446" s="9">
        <v>43178</v>
      </c>
      <c r="C1446" s="39"/>
    </row>
    <row r="1447" spans="1:3" ht="63" x14ac:dyDescent="0.25">
      <c r="A1447" s="16" t="s">
        <v>3243</v>
      </c>
      <c r="B1447" s="26" t="s">
        <v>3244</v>
      </c>
      <c r="C1447" s="45">
        <v>45611</v>
      </c>
    </row>
    <row r="1448" spans="1:3" ht="173.25" x14ac:dyDescent="0.25">
      <c r="A1448" s="11" t="s">
        <v>123</v>
      </c>
      <c r="B1448" s="9" t="s">
        <v>124</v>
      </c>
      <c r="C1448" s="42">
        <v>40181</v>
      </c>
    </row>
    <row r="1449" spans="1:3" ht="173.25" x14ac:dyDescent="0.25">
      <c r="A1449" s="11" t="s">
        <v>123</v>
      </c>
      <c r="B1449" s="9" t="s">
        <v>124</v>
      </c>
      <c r="C1449" s="42">
        <v>43472</v>
      </c>
    </row>
    <row r="1450" spans="1:3" ht="173.25" x14ac:dyDescent="0.25">
      <c r="A1450" s="11" t="s">
        <v>123</v>
      </c>
      <c r="B1450" s="9" t="s">
        <v>124</v>
      </c>
      <c r="C1450" s="42">
        <v>44627</v>
      </c>
    </row>
    <row r="1451" spans="1:3" ht="173.25" x14ac:dyDescent="0.25">
      <c r="A1451" s="11" t="s">
        <v>123</v>
      </c>
      <c r="B1451" s="9" t="s">
        <v>124</v>
      </c>
      <c r="C1451" s="42">
        <v>45030</v>
      </c>
    </row>
    <row r="1452" spans="1:3" ht="204.75" x14ac:dyDescent="0.25">
      <c r="A1452" s="11" t="s">
        <v>123</v>
      </c>
      <c r="B1452" s="9" t="s">
        <v>125</v>
      </c>
      <c r="C1452" s="43">
        <v>46128</v>
      </c>
    </row>
    <row r="1453" spans="1:3" ht="15.75" x14ac:dyDescent="0.25">
      <c r="A1453" s="11" t="s">
        <v>680</v>
      </c>
      <c r="B1453" s="9">
        <v>40381</v>
      </c>
      <c r="C1453" s="40"/>
    </row>
    <row r="1454" spans="1:3" ht="15.75" x14ac:dyDescent="0.25">
      <c r="A1454" s="11" t="s">
        <v>86</v>
      </c>
      <c r="B1454" s="9">
        <v>39575</v>
      </c>
      <c r="C1454" s="40"/>
    </row>
    <row r="1455" spans="1:3" ht="15.75" x14ac:dyDescent="0.25">
      <c r="A1455" s="11" t="s">
        <v>378</v>
      </c>
      <c r="B1455" s="9">
        <v>39973</v>
      </c>
      <c r="C1455" s="40"/>
    </row>
    <row r="1456" spans="1:3" ht="15.75" x14ac:dyDescent="0.25">
      <c r="A1456" s="8" t="s">
        <v>2942</v>
      </c>
      <c r="B1456" s="15" t="s">
        <v>2943</v>
      </c>
      <c r="C1456" s="39"/>
    </row>
    <row r="1457" spans="1:3" ht="15.75" x14ac:dyDescent="0.25">
      <c r="A1457" s="8" t="s">
        <v>2840</v>
      </c>
      <c r="B1457" s="10">
        <v>44456</v>
      </c>
      <c r="C1457" s="39"/>
    </row>
    <row r="1458" spans="1:3" ht="47.25" x14ac:dyDescent="0.25">
      <c r="A1458" s="11" t="s">
        <v>1108</v>
      </c>
      <c r="B1458" s="9" t="s">
        <v>1109</v>
      </c>
      <c r="C1458" s="40"/>
    </row>
    <row r="1459" spans="1:3" ht="15.75" x14ac:dyDescent="0.25">
      <c r="A1459" s="11" t="s">
        <v>502</v>
      </c>
      <c r="B1459" s="9">
        <v>40129</v>
      </c>
      <c r="C1459" s="40"/>
    </row>
    <row r="1460" spans="1:3" ht="63" x14ac:dyDescent="0.25">
      <c r="A1460" s="8" t="s">
        <v>2325</v>
      </c>
      <c r="B1460" s="9">
        <v>43172</v>
      </c>
      <c r="C1460" s="42">
        <v>43171</v>
      </c>
    </row>
    <row r="1461" spans="1:3" ht="47.25" x14ac:dyDescent="0.25">
      <c r="A1461" s="8" t="s">
        <v>2974</v>
      </c>
      <c r="B1461" s="18" t="s">
        <v>2975</v>
      </c>
      <c r="C1461" s="39"/>
    </row>
    <row r="1462" spans="1:3" ht="47.25" x14ac:dyDescent="0.25">
      <c r="A1462" s="11" t="s">
        <v>1024</v>
      </c>
      <c r="B1462" s="9">
        <v>41006</v>
      </c>
      <c r="C1462" s="40"/>
    </row>
    <row r="1463" spans="1:3" ht="15.75" x14ac:dyDescent="0.25">
      <c r="A1463" s="8" t="s">
        <v>2515</v>
      </c>
      <c r="B1463" s="9">
        <v>43560</v>
      </c>
      <c r="C1463" s="39"/>
    </row>
    <row r="1464" spans="1:3" ht="15.75" x14ac:dyDescent="0.25">
      <c r="A1464" s="8" t="s">
        <v>1999</v>
      </c>
      <c r="B1464" s="9">
        <v>42739</v>
      </c>
      <c r="C1464" s="39"/>
    </row>
    <row r="1465" spans="1:3" ht="15.75" x14ac:dyDescent="0.25">
      <c r="A1465" s="11" t="s">
        <v>827</v>
      </c>
      <c r="B1465" s="9">
        <v>40627</v>
      </c>
      <c r="C1465" s="40"/>
    </row>
    <row r="1466" spans="1:3" ht="15.75" x14ac:dyDescent="0.25">
      <c r="A1466" s="11" t="s">
        <v>402</v>
      </c>
      <c r="B1466" s="9">
        <v>39996</v>
      </c>
      <c r="C1466" s="40"/>
    </row>
    <row r="1467" spans="1:3" ht="47.25" x14ac:dyDescent="0.25">
      <c r="A1467" s="11" t="s">
        <v>1759</v>
      </c>
      <c r="B1467" s="19" t="s">
        <v>1760</v>
      </c>
      <c r="C1467" s="40"/>
    </row>
    <row r="1468" spans="1:3" ht="15.75" x14ac:dyDescent="0.25">
      <c r="A1468" s="11" t="s">
        <v>467</v>
      </c>
      <c r="B1468" s="9">
        <v>40081</v>
      </c>
      <c r="C1468" s="40"/>
    </row>
    <row r="1469" spans="1:3" ht="15.75" x14ac:dyDescent="0.25">
      <c r="A1469" s="11" t="s">
        <v>1382</v>
      </c>
      <c r="B1469" s="9">
        <v>41743</v>
      </c>
      <c r="C1469" s="40"/>
    </row>
    <row r="1470" spans="1:3" ht="15.75" x14ac:dyDescent="0.25">
      <c r="A1470" s="11" t="s">
        <v>1302</v>
      </c>
      <c r="B1470" s="9">
        <v>41603</v>
      </c>
      <c r="C1470" s="40"/>
    </row>
    <row r="1471" spans="1:3" ht="31.5" x14ac:dyDescent="0.25">
      <c r="A1471" s="8" t="s">
        <v>2303</v>
      </c>
      <c r="B1471" s="9" t="s">
        <v>2304</v>
      </c>
      <c r="C1471" s="39"/>
    </row>
    <row r="1472" spans="1:3" ht="15.75" x14ac:dyDescent="0.25">
      <c r="A1472" s="11" t="s">
        <v>1013</v>
      </c>
      <c r="B1472" s="9">
        <v>40974</v>
      </c>
      <c r="C1472" s="40"/>
    </row>
    <row r="1473" spans="1:3" ht="15.75" x14ac:dyDescent="0.25">
      <c r="A1473" s="11" t="s">
        <v>860</v>
      </c>
      <c r="B1473" s="9">
        <v>40696</v>
      </c>
      <c r="C1473" s="40"/>
    </row>
    <row r="1474" spans="1:3" ht="31.5" x14ac:dyDescent="0.25">
      <c r="A1474" s="11" t="s">
        <v>1844</v>
      </c>
      <c r="B1474" s="9" t="s">
        <v>1845</v>
      </c>
      <c r="C1474" s="40"/>
    </row>
    <row r="1475" spans="1:3" ht="15.75" x14ac:dyDescent="0.25">
      <c r="A1475" s="11" t="s">
        <v>529</v>
      </c>
      <c r="B1475" s="9">
        <v>40168</v>
      </c>
      <c r="C1475" s="40"/>
    </row>
    <row r="1476" spans="1:3" ht="15.75" x14ac:dyDescent="0.25">
      <c r="A1476" s="11" t="s">
        <v>523</v>
      </c>
      <c r="B1476" s="9">
        <v>40158</v>
      </c>
      <c r="C1476" s="40"/>
    </row>
    <row r="1477" spans="1:3" ht="15.75" x14ac:dyDescent="0.25">
      <c r="A1477" s="11" t="s">
        <v>1781</v>
      </c>
      <c r="B1477" s="9">
        <v>42439</v>
      </c>
      <c r="C1477" s="40"/>
    </row>
    <row r="1478" spans="1:3" ht="15.75" x14ac:dyDescent="0.25">
      <c r="A1478" s="11" t="s">
        <v>1056</v>
      </c>
      <c r="B1478" s="9">
        <v>41079</v>
      </c>
      <c r="C1478" s="40"/>
    </row>
    <row r="1479" spans="1:3" ht="31.5" x14ac:dyDescent="0.25">
      <c r="A1479" s="8" t="s">
        <v>2582</v>
      </c>
      <c r="B1479" s="9" t="s">
        <v>2583</v>
      </c>
      <c r="C1479" s="39"/>
    </row>
    <row r="1480" spans="1:3" ht="15.75" x14ac:dyDescent="0.25">
      <c r="A1480" s="8" t="s">
        <v>2513</v>
      </c>
      <c r="B1480" s="9">
        <v>43559</v>
      </c>
      <c r="C1480" s="39"/>
    </row>
    <row r="1481" spans="1:3" ht="15.75" x14ac:dyDescent="0.25">
      <c r="A1481" s="11" t="s">
        <v>1387</v>
      </c>
      <c r="B1481" s="9">
        <v>41750</v>
      </c>
      <c r="C1481" s="40"/>
    </row>
    <row r="1482" spans="1:3" ht="15.75" x14ac:dyDescent="0.25">
      <c r="A1482" s="11" t="s">
        <v>179</v>
      </c>
      <c r="B1482" s="9">
        <v>39798</v>
      </c>
      <c r="C1482" s="40"/>
    </row>
    <row r="1483" spans="1:3" ht="15.75" x14ac:dyDescent="0.25">
      <c r="A1483" s="11" t="s">
        <v>892</v>
      </c>
      <c r="B1483" s="9">
        <v>40756</v>
      </c>
      <c r="C1483" s="40"/>
    </row>
    <row r="1484" spans="1:3" ht="15.75" x14ac:dyDescent="0.25">
      <c r="A1484" s="8" t="s">
        <v>2213</v>
      </c>
      <c r="B1484" s="9">
        <v>43013</v>
      </c>
      <c r="C1484" s="39"/>
    </row>
    <row r="1485" spans="1:3" ht="15.75" x14ac:dyDescent="0.25">
      <c r="A1485" s="11" t="s">
        <v>648</v>
      </c>
      <c r="B1485" s="9">
        <v>40338</v>
      </c>
      <c r="C1485" s="40"/>
    </row>
    <row r="1486" spans="1:3" ht="15.75" x14ac:dyDescent="0.25">
      <c r="A1486" s="11" t="s">
        <v>1860</v>
      </c>
      <c r="B1486" s="9">
        <v>42541</v>
      </c>
      <c r="C1486" s="40"/>
    </row>
    <row r="1487" spans="1:3" ht="15.75" x14ac:dyDescent="0.25">
      <c r="A1487" s="8" t="s">
        <v>2881</v>
      </c>
      <c r="B1487" s="15" t="s">
        <v>2882</v>
      </c>
      <c r="C1487" s="39"/>
    </row>
    <row r="1488" spans="1:3" ht="15.75" x14ac:dyDescent="0.25">
      <c r="A1488" s="11" t="s">
        <v>88</v>
      </c>
      <c r="B1488" s="9">
        <v>39596</v>
      </c>
      <c r="C1488" s="40"/>
    </row>
    <row r="1489" spans="1:3" ht="47.25" x14ac:dyDescent="0.25">
      <c r="A1489" s="8" t="s">
        <v>2774</v>
      </c>
      <c r="B1489" s="14" t="s">
        <v>2775</v>
      </c>
      <c r="C1489" s="39"/>
    </row>
    <row r="1490" spans="1:3" ht="31.5" x14ac:dyDescent="0.25">
      <c r="A1490" s="11" t="s">
        <v>1095</v>
      </c>
      <c r="B1490" s="9">
        <v>41136</v>
      </c>
      <c r="C1490" s="40"/>
    </row>
    <row r="1491" spans="1:3" ht="15.75" x14ac:dyDescent="0.25">
      <c r="A1491" s="8" t="s">
        <v>2494</v>
      </c>
      <c r="B1491" s="9">
        <v>43494</v>
      </c>
      <c r="C1491" s="39"/>
    </row>
    <row r="1492" spans="1:3" ht="15.75" x14ac:dyDescent="0.25">
      <c r="A1492" s="11" t="s">
        <v>389</v>
      </c>
      <c r="B1492" s="9">
        <v>39983</v>
      </c>
      <c r="C1492" s="40"/>
    </row>
    <row r="1493" spans="1:3" ht="15.75" x14ac:dyDescent="0.25">
      <c r="A1493" s="11" t="s">
        <v>24</v>
      </c>
      <c r="B1493" s="9">
        <v>38979</v>
      </c>
      <c r="C1493" s="40"/>
    </row>
    <row r="1494" spans="1:3" ht="15.75" x14ac:dyDescent="0.25">
      <c r="A1494" s="11" t="s">
        <v>1707</v>
      </c>
      <c r="B1494" s="9">
        <v>42310</v>
      </c>
      <c r="C1494" s="40"/>
    </row>
    <row r="1495" spans="1:3" ht="31.5" x14ac:dyDescent="0.25">
      <c r="A1495" s="11" t="s">
        <v>1744</v>
      </c>
      <c r="B1495" s="9" t="s">
        <v>1745</v>
      </c>
      <c r="C1495" s="40"/>
    </row>
    <row r="1496" spans="1:3" ht="15.75" x14ac:dyDescent="0.25">
      <c r="A1496" s="11" t="s">
        <v>1053</v>
      </c>
      <c r="B1496" s="9">
        <v>41074</v>
      </c>
      <c r="C1496" s="40"/>
    </row>
    <row r="1497" spans="1:3" ht="15.75" x14ac:dyDescent="0.25">
      <c r="A1497" s="11" t="s">
        <v>1847</v>
      </c>
      <c r="B1497" s="9">
        <v>42520</v>
      </c>
      <c r="C1497" s="40"/>
    </row>
    <row r="1498" spans="1:3" ht="31.5" x14ac:dyDescent="0.25">
      <c r="A1498" s="11" t="s">
        <v>1097</v>
      </c>
      <c r="B1498" s="9">
        <v>41141</v>
      </c>
      <c r="C1498" s="40"/>
    </row>
    <row r="1499" spans="1:3" ht="15.75" x14ac:dyDescent="0.25">
      <c r="A1499" s="8" t="s">
        <v>2206</v>
      </c>
      <c r="B1499" s="9">
        <v>43005</v>
      </c>
      <c r="C1499" s="39"/>
    </row>
    <row r="1500" spans="1:3" ht="31.5" x14ac:dyDescent="0.25">
      <c r="A1500" s="8" t="s">
        <v>2758</v>
      </c>
      <c r="B1500" s="10">
        <v>44259</v>
      </c>
      <c r="C1500" s="39"/>
    </row>
    <row r="1501" spans="1:3" ht="15.75" x14ac:dyDescent="0.25">
      <c r="A1501" s="8" t="s">
        <v>2932</v>
      </c>
      <c r="B1501" s="15" t="s">
        <v>2933</v>
      </c>
      <c r="C1501" s="39"/>
    </row>
    <row r="1502" spans="1:3" ht="15.75" x14ac:dyDescent="0.25">
      <c r="A1502" s="8" t="s">
        <v>2211</v>
      </c>
      <c r="B1502" s="9">
        <v>43010</v>
      </c>
      <c r="C1502" s="39"/>
    </row>
    <row r="1503" spans="1:3" ht="47.25" x14ac:dyDescent="0.25">
      <c r="A1503" s="8" t="s">
        <v>2174</v>
      </c>
      <c r="B1503" s="9" t="s">
        <v>2175</v>
      </c>
      <c r="C1503" s="39"/>
    </row>
    <row r="1504" spans="1:3" ht="15.75" x14ac:dyDescent="0.25">
      <c r="A1504" s="8" t="s">
        <v>3093</v>
      </c>
      <c r="B1504" s="10">
        <v>45054</v>
      </c>
      <c r="C1504" s="39"/>
    </row>
    <row r="1505" spans="1:3" ht="15.75" x14ac:dyDescent="0.25">
      <c r="A1505" s="8" t="s">
        <v>3118</v>
      </c>
      <c r="B1505" s="15" t="s">
        <v>3119</v>
      </c>
      <c r="C1505" s="39"/>
    </row>
    <row r="1506" spans="1:3" ht="31.5" x14ac:dyDescent="0.25">
      <c r="A1506" s="11" t="s">
        <v>149</v>
      </c>
      <c r="B1506" s="9" t="s">
        <v>150</v>
      </c>
      <c r="C1506" s="40"/>
    </row>
    <row r="1507" spans="1:3" ht="15.75" x14ac:dyDescent="0.25">
      <c r="A1507" s="8" t="s">
        <v>1993</v>
      </c>
      <c r="B1507" s="9">
        <v>42737</v>
      </c>
      <c r="C1507" s="39"/>
    </row>
    <row r="1508" spans="1:3" ht="15.75" x14ac:dyDescent="0.25">
      <c r="A1508" s="8" t="s">
        <v>2558</v>
      </c>
      <c r="B1508" s="9">
        <v>43628</v>
      </c>
      <c r="C1508" s="39"/>
    </row>
    <row r="1509" spans="1:3" ht="31.5" x14ac:dyDescent="0.25">
      <c r="A1509" s="8" t="s">
        <v>2708</v>
      </c>
      <c r="B1509" s="9" t="s">
        <v>2709</v>
      </c>
      <c r="C1509" s="39"/>
    </row>
    <row r="1510" spans="1:3" ht="15.75" x14ac:dyDescent="0.25">
      <c r="A1510" s="11" t="s">
        <v>816</v>
      </c>
      <c r="B1510" s="9">
        <v>40609</v>
      </c>
      <c r="C1510" s="40"/>
    </row>
    <row r="1511" spans="1:3" ht="15.75" x14ac:dyDescent="0.25">
      <c r="A1511" s="11" t="s">
        <v>1277</v>
      </c>
      <c r="B1511" s="9">
        <v>41540</v>
      </c>
      <c r="C1511" s="40"/>
    </row>
    <row r="1512" spans="1:3" ht="15.75" x14ac:dyDescent="0.25">
      <c r="A1512" s="11" t="s">
        <v>1243</v>
      </c>
      <c r="B1512" s="9">
        <v>41481</v>
      </c>
      <c r="C1512" s="40"/>
    </row>
    <row r="1513" spans="1:3" ht="15.75" x14ac:dyDescent="0.25">
      <c r="A1513" s="11" t="s">
        <v>142</v>
      </c>
      <c r="B1513" s="9">
        <v>39745</v>
      </c>
      <c r="C1513" s="40"/>
    </row>
    <row r="1514" spans="1:3" ht="47.25" x14ac:dyDescent="0.25">
      <c r="A1514" s="11" t="s">
        <v>622</v>
      </c>
      <c r="B1514" s="9">
        <v>40312</v>
      </c>
      <c r="C1514" s="40"/>
    </row>
    <row r="1515" spans="1:3" ht="63" x14ac:dyDescent="0.25">
      <c r="A1515" s="16" t="s">
        <v>3234</v>
      </c>
      <c r="B1515" s="26" t="s">
        <v>3235</v>
      </c>
      <c r="C1515" s="46">
        <v>45562</v>
      </c>
    </row>
    <row r="1516" spans="1:3" ht="15.75" x14ac:dyDescent="0.25">
      <c r="A1516" s="8" t="s">
        <v>3144</v>
      </c>
      <c r="B1516" s="10">
        <v>45203</v>
      </c>
      <c r="C1516" s="39"/>
    </row>
    <row r="1517" spans="1:3" ht="47.25" x14ac:dyDescent="0.25">
      <c r="A1517" s="11" t="s">
        <v>1899</v>
      </c>
      <c r="B1517" s="9" t="s">
        <v>1900</v>
      </c>
      <c r="C1517" s="40"/>
    </row>
    <row r="1518" spans="1:3" ht="15.75" x14ac:dyDescent="0.25">
      <c r="A1518" s="11" t="s">
        <v>801</v>
      </c>
      <c r="B1518" s="9">
        <v>40591</v>
      </c>
      <c r="C1518" s="40"/>
    </row>
    <row r="1519" spans="1:3" ht="15.75" x14ac:dyDescent="0.25">
      <c r="A1519" s="11" t="s">
        <v>1444</v>
      </c>
      <c r="B1519" s="9">
        <v>41856</v>
      </c>
      <c r="C1519" s="40"/>
    </row>
    <row r="1520" spans="1:3" ht="15.75" x14ac:dyDescent="0.25">
      <c r="A1520" s="11" t="s">
        <v>355</v>
      </c>
      <c r="B1520" s="9">
        <v>39968</v>
      </c>
      <c r="C1520" s="40"/>
    </row>
    <row r="1521" spans="1:3" ht="15.75" x14ac:dyDescent="0.25">
      <c r="A1521" s="11" t="s">
        <v>1536</v>
      </c>
      <c r="B1521" s="9">
        <v>42001</v>
      </c>
      <c r="C1521" s="40"/>
    </row>
    <row r="1522" spans="1:3" ht="15.75" x14ac:dyDescent="0.25">
      <c r="A1522" s="11" t="s">
        <v>536</v>
      </c>
      <c r="B1522" s="9">
        <v>40183</v>
      </c>
      <c r="C1522" s="40"/>
    </row>
    <row r="1523" spans="1:3" ht="110.25" x14ac:dyDescent="0.25">
      <c r="A1523" s="11" t="s">
        <v>73</v>
      </c>
      <c r="B1523" s="9" t="s">
        <v>74</v>
      </c>
      <c r="C1523" s="40"/>
    </row>
    <row r="1524" spans="1:3" ht="15.75" x14ac:dyDescent="0.25">
      <c r="A1524" s="11" t="s">
        <v>1336</v>
      </c>
      <c r="B1524" s="9">
        <v>41681</v>
      </c>
      <c r="C1524" s="40"/>
    </row>
    <row r="1525" spans="1:3" ht="47.25" x14ac:dyDescent="0.25">
      <c r="A1525" s="8" t="s">
        <v>1967</v>
      </c>
      <c r="B1525" s="9" t="s">
        <v>1968</v>
      </c>
      <c r="C1525" s="39"/>
    </row>
    <row r="1526" spans="1:3" ht="15.75" x14ac:dyDescent="0.25">
      <c r="A1526" s="11" t="s">
        <v>526</v>
      </c>
      <c r="B1526" s="9">
        <v>40163</v>
      </c>
      <c r="C1526" s="40"/>
    </row>
    <row r="1527" spans="1:3" ht="15.75" x14ac:dyDescent="0.25">
      <c r="A1527" s="11" t="s">
        <v>1942</v>
      </c>
      <c r="B1527" s="9">
        <v>42674</v>
      </c>
      <c r="C1527" s="40"/>
    </row>
    <row r="1528" spans="1:3" ht="47.25" x14ac:dyDescent="0.25">
      <c r="A1528" s="11" t="s">
        <v>1152</v>
      </c>
      <c r="B1528" s="9" t="s">
        <v>1153</v>
      </c>
      <c r="C1528" s="40"/>
    </row>
    <row r="1529" spans="1:3" ht="47.25" x14ac:dyDescent="0.25">
      <c r="A1529" s="11" t="s">
        <v>994</v>
      </c>
      <c r="B1529" s="9" t="s">
        <v>995</v>
      </c>
      <c r="C1529" s="40"/>
    </row>
    <row r="1530" spans="1:3" ht="47.25" x14ac:dyDescent="0.25">
      <c r="A1530" s="11" t="s">
        <v>702</v>
      </c>
      <c r="B1530" s="9" t="s">
        <v>703</v>
      </c>
      <c r="C1530" s="40"/>
    </row>
    <row r="1531" spans="1:3" ht="15.75" x14ac:dyDescent="0.25">
      <c r="A1531" s="8" t="s">
        <v>2794</v>
      </c>
      <c r="B1531" s="10">
        <v>44336</v>
      </c>
      <c r="C1531" s="39"/>
    </row>
    <row r="1532" spans="1:3" ht="47.25" x14ac:dyDescent="0.25">
      <c r="A1532" s="8" t="s">
        <v>2477</v>
      </c>
      <c r="B1532" s="9" t="s">
        <v>2478</v>
      </c>
      <c r="C1532" s="39"/>
    </row>
    <row r="1533" spans="1:3" ht="15.75" x14ac:dyDescent="0.25">
      <c r="A1533" s="11" t="s">
        <v>1853</v>
      </c>
      <c r="B1533" s="9">
        <v>42531</v>
      </c>
      <c r="C1533" s="40"/>
    </row>
    <row r="1534" spans="1:3" ht="15.75" x14ac:dyDescent="0.25">
      <c r="A1534" s="8" t="s">
        <v>2394</v>
      </c>
      <c r="B1534" s="9">
        <v>43307</v>
      </c>
      <c r="C1534" s="39"/>
    </row>
    <row r="1535" spans="1:3" ht="15.75" x14ac:dyDescent="0.25">
      <c r="A1535" s="16" t="s">
        <v>3297</v>
      </c>
      <c r="B1535" s="17">
        <v>45870</v>
      </c>
      <c r="C1535" s="41"/>
    </row>
    <row r="1536" spans="1:3" ht="15.75" x14ac:dyDescent="0.25">
      <c r="A1536" s="11" t="s">
        <v>781</v>
      </c>
      <c r="B1536" s="9">
        <v>40550</v>
      </c>
      <c r="C1536" s="40"/>
    </row>
    <row r="1537" spans="1:3" ht="15.75" x14ac:dyDescent="0.25">
      <c r="A1537" s="11" t="s">
        <v>1761</v>
      </c>
      <c r="B1537" s="9">
        <v>42402</v>
      </c>
      <c r="C1537" s="40"/>
    </row>
    <row r="1538" spans="1:3" ht="15.75" x14ac:dyDescent="0.25">
      <c r="A1538" s="11" t="s">
        <v>1200</v>
      </c>
      <c r="B1538" s="9">
        <v>41373</v>
      </c>
      <c r="C1538" s="40"/>
    </row>
    <row r="1539" spans="1:3" ht="15.75" x14ac:dyDescent="0.25">
      <c r="A1539" s="11" t="s">
        <v>587</v>
      </c>
      <c r="B1539" s="9">
        <v>40249</v>
      </c>
      <c r="C1539" s="40"/>
    </row>
    <row r="1540" spans="1:3" ht="15.75" x14ac:dyDescent="0.25">
      <c r="A1540" s="11" t="s">
        <v>146</v>
      </c>
      <c r="B1540" s="9">
        <v>39752</v>
      </c>
      <c r="C1540" s="40"/>
    </row>
    <row r="1541" spans="1:3" ht="47.25" x14ac:dyDescent="0.25">
      <c r="A1541" s="11" t="s">
        <v>485</v>
      </c>
      <c r="B1541" s="9" t="s">
        <v>486</v>
      </c>
      <c r="C1541" s="40"/>
    </row>
    <row r="1542" spans="1:3" ht="15.75" x14ac:dyDescent="0.25">
      <c r="A1542" s="11" t="s">
        <v>1136</v>
      </c>
      <c r="B1542" s="9">
        <v>41200</v>
      </c>
      <c r="C1542" s="40"/>
    </row>
    <row r="1543" spans="1:3" ht="15.75" x14ac:dyDescent="0.25">
      <c r="A1543" s="8" t="s">
        <v>2503</v>
      </c>
      <c r="B1543" s="9">
        <v>43529</v>
      </c>
      <c r="C1543" s="39"/>
    </row>
    <row r="1544" spans="1:3" ht="15.75" x14ac:dyDescent="0.25">
      <c r="A1544" s="16" t="s">
        <v>3308</v>
      </c>
      <c r="B1544" s="17">
        <v>45937</v>
      </c>
      <c r="C1544" s="41"/>
    </row>
    <row r="1545" spans="1:3" ht="47.25" x14ac:dyDescent="0.25">
      <c r="A1545" s="16" t="s">
        <v>3365</v>
      </c>
      <c r="B1545" s="26" t="s">
        <v>3366</v>
      </c>
      <c r="C1545" s="41"/>
    </row>
    <row r="1546" spans="1:3" ht="15.75" x14ac:dyDescent="0.25">
      <c r="A1546" s="11" t="s">
        <v>527</v>
      </c>
      <c r="B1546" s="9">
        <v>40163</v>
      </c>
      <c r="C1546" s="40"/>
    </row>
    <row r="1547" spans="1:3" ht="47.25" x14ac:dyDescent="0.25">
      <c r="A1547" s="11" t="s">
        <v>580</v>
      </c>
      <c r="B1547" s="9">
        <v>40245</v>
      </c>
      <c r="C1547" s="40"/>
    </row>
    <row r="1548" spans="1:3" ht="15.75" x14ac:dyDescent="0.25">
      <c r="A1548" s="11" t="s">
        <v>1220</v>
      </c>
      <c r="B1548" s="9">
        <v>41442</v>
      </c>
      <c r="C1548" s="40"/>
    </row>
    <row r="1549" spans="1:3" ht="78.75" x14ac:dyDescent="0.25">
      <c r="A1549" s="8" t="s">
        <v>2563</v>
      </c>
      <c r="B1549" s="9" t="s">
        <v>2564</v>
      </c>
      <c r="C1549" s="42">
        <v>43630</v>
      </c>
    </row>
    <row r="1550" spans="1:3" ht="63" x14ac:dyDescent="0.25">
      <c r="A1550" s="32" t="s">
        <v>5</v>
      </c>
      <c r="B1550" s="9" t="s">
        <v>6</v>
      </c>
      <c r="C1550" s="42">
        <v>40161</v>
      </c>
    </row>
    <row r="1551" spans="1:3" ht="63" x14ac:dyDescent="0.25">
      <c r="A1551" s="32" t="str">
        <f>A1550</f>
        <v>Merrill Lynch, Pierce, Fenner &amp; Smith Incorporated* 
*See specific qualifications regarding this firm’s Broker Protocol joinder in the attached Master List of Protocol Members with Joinder Qualifications</v>
      </c>
      <c r="B1551" s="9" t="str">
        <f>B1550</f>
        <v>Founding Member</v>
      </c>
      <c r="C1551" s="47" t="s">
        <v>7</v>
      </c>
    </row>
    <row r="1552" spans="1:3" ht="31.5" x14ac:dyDescent="0.25">
      <c r="A1552" s="11" t="s">
        <v>938</v>
      </c>
      <c r="B1552" s="9">
        <v>40868</v>
      </c>
      <c r="C1552" s="40"/>
    </row>
    <row r="1553" spans="1:3" ht="15.75" x14ac:dyDescent="0.25">
      <c r="A1553" s="11" t="s">
        <v>730</v>
      </c>
      <c r="B1553" s="9" t="s">
        <v>731</v>
      </c>
      <c r="C1553" s="40"/>
    </row>
    <row r="1554" spans="1:3" ht="63" x14ac:dyDescent="0.25">
      <c r="A1554" s="11" t="s">
        <v>1546</v>
      </c>
      <c r="B1554" s="9" t="s">
        <v>1547</v>
      </c>
      <c r="C1554" s="42">
        <v>42011</v>
      </c>
    </row>
    <row r="1555" spans="1:3" ht="15.75" x14ac:dyDescent="0.25">
      <c r="A1555" s="8" t="s">
        <v>2230</v>
      </c>
      <c r="B1555" s="9">
        <v>43026</v>
      </c>
      <c r="C1555" s="39"/>
    </row>
    <row r="1556" spans="1:3" ht="15.75" x14ac:dyDescent="0.25">
      <c r="A1556" s="11" t="s">
        <v>1869</v>
      </c>
      <c r="B1556" s="9">
        <v>42551</v>
      </c>
      <c r="C1556" s="40"/>
    </row>
    <row r="1557" spans="1:3" ht="47.25" x14ac:dyDescent="0.25">
      <c r="A1557" s="11" t="s">
        <v>1865</v>
      </c>
      <c r="B1557" s="9" t="s">
        <v>1866</v>
      </c>
      <c r="C1557" s="40"/>
    </row>
    <row r="1558" spans="1:3" ht="15.75" x14ac:dyDescent="0.25">
      <c r="A1558" s="8" t="s">
        <v>2378</v>
      </c>
      <c r="B1558" s="9">
        <v>43279</v>
      </c>
      <c r="C1558" s="39"/>
    </row>
    <row r="1559" spans="1:3" ht="15.75" x14ac:dyDescent="0.25">
      <c r="A1559" s="8" t="s">
        <v>3081</v>
      </c>
      <c r="B1559" s="10">
        <v>45027</v>
      </c>
      <c r="C1559" s="39"/>
    </row>
    <row r="1560" spans="1:3" ht="15.75" x14ac:dyDescent="0.25">
      <c r="A1560" s="11" t="s">
        <v>36</v>
      </c>
      <c r="B1560" s="9">
        <v>39114</v>
      </c>
      <c r="C1560" s="40"/>
    </row>
    <row r="1561" spans="1:3" ht="31.5" x14ac:dyDescent="0.25">
      <c r="A1561" s="11" t="s">
        <v>942</v>
      </c>
      <c r="B1561" s="9">
        <v>40877</v>
      </c>
      <c r="C1561" s="40"/>
    </row>
    <row r="1562" spans="1:3" ht="15.75" x14ac:dyDescent="0.25">
      <c r="A1562" s="11" t="s">
        <v>339</v>
      </c>
      <c r="B1562" s="9">
        <v>39948</v>
      </c>
      <c r="C1562" s="40"/>
    </row>
    <row r="1563" spans="1:3" ht="47.25" x14ac:dyDescent="0.25">
      <c r="A1563" s="8" t="s">
        <v>2725</v>
      </c>
      <c r="B1563" s="14" t="s">
        <v>2726</v>
      </c>
      <c r="C1563" s="39"/>
    </row>
    <row r="1564" spans="1:3" ht="15.75" x14ac:dyDescent="0.25">
      <c r="A1564" s="11" t="s">
        <v>92</v>
      </c>
      <c r="B1564" s="9">
        <v>39605</v>
      </c>
      <c r="C1564" s="40"/>
    </row>
    <row r="1565" spans="1:3" ht="15.75" x14ac:dyDescent="0.25">
      <c r="A1565" s="11" t="s">
        <v>1162</v>
      </c>
      <c r="B1565" s="9">
        <v>41264</v>
      </c>
      <c r="C1565" s="40"/>
    </row>
    <row r="1566" spans="1:3" ht="15.75" x14ac:dyDescent="0.25">
      <c r="A1566" s="11" t="s">
        <v>810</v>
      </c>
      <c r="B1566" s="9">
        <v>40599</v>
      </c>
      <c r="C1566" s="40"/>
    </row>
    <row r="1567" spans="1:3" ht="15.75" x14ac:dyDescent="0.25">
      <c r="A1567" s="11" t="s">
        <v>1682</v>
      </c>
      <c r="B1567" s="9">
        <v>42276</v>
      </c>
      <c r="C1567" s="40"/>
    </row>
    <row r="1568" spans="1:3" ht="15.75" x14ac:dyDescent="0.25">
      <c r="A1568" s="8" t="s">
        <v>2200</v>
      </c>
      <c r="B1568" s="9">
        <v>42996</v>
      </c>
      <c r="C1568" s="39"/>
    </row>
    <row r="1569" spans="1:3" ht="15.75" x14ac:dyDescent="0.25">
      <c r="A1569" s="11" t="s">
        <v>25</v>
      </c>
      <c r="B1569" s="9" t="s">
        <v>26</v>
      </c>
      <c r="C1569" s="40"/>
    </row>
    <row r="1570" spans="1:3" ht="15.75" x14ac:dyDescent="0.25">
      <c r="A1570" s="11" t="s">
        <v>820</v>
      </c>
      <c r="B1570" s="9">
        <v>40612</v>
      </c>
      <c r="C1570" s="40"/>
    </row>
    <row r="1571" spans="1:3" ht="63" x14ac:dyDescent="0.25">
      <c r="A1571" s="11" t="s">
        <v>1892</v>
      </c>
      <c r="B1571" s="9" t="s">
        <v>1893</v>
      </c>
      <c r="C1571" s="40"/>
    </row>
    <row r="1572" spans="1:3" ht="15.75" x14ac:dyDescent="0.25">
      <c r="A1572" s="8" t="s">
        <v>2483</v>
      </c>
      <c r="B1572" s="9">
        <v>43466</v>
      </c>
      <c r="C1572" s="39"/>
    </row>
    <row r="1573" spans="1:3" ht="15.75" x14ac:dyDescent="0.25">
      <c r="A1573" s="11" t="s">
        <v>1269</v>
      </c>
      <c r="B1573" s="9">
        <v>41522</v>
      </c>
      <c r="C1573" s="40"/>
    </row>
    <row r="1574" spans="1:3" ht="15.75" x14ac:dyDescent="0.25">
      <c r="A1574" s="11" t="s">
        <v>1559</v>
      </c>
      <c r="B1574" s="9">
        <v>42026</v>
      </c>
      <c r="C1574" s="40"/>
    </row>
    <row r="1575" spans="1:3" ht="15.75" x14ac:dyDescent="0.25">
      <c r="A1575" s="8" t="s">
        <v>3185</v>
      </c>
      <c r="B1575" s="10">
        <v>45371</v>
      </c>
      <c r="C1575" s="39"/>
    </row>
    <row r="1576" spans="1:3" ht="15.75" x14ac:dyDescent="0.25">
      <c r="A1576" s="8" t="s">
        <v>2512</v>
      </c>
      <c r="B1576" s="9">
        <v>43558</v>
      </c>
      <c r="C1576" s="39"/>
    </row>
    <row r="1577" spans="1:3" ht="31.5" x14ac:dyDescent="0.25">
      <c r="A1577" s="11" t="s">
        <v>1659</v>
      </c>
      <c r="B1577" s="9" t="s">
        <v>1660</v>
      </c>
      <c r="C1577" s="40"/>
    </row>
    <row r="1578" spans="1:3" ht="15.75" x14ac:dyDescent="0.25">
      <c r="A1578" s="8" t="s">
        <v>2255</v>
      </c>
      <c r="B1578" s="9">
        <v>43060</v>
      </c>
      <c r="C1578" s="39"/>
    </row>
    <row r="1579" spans="1:3" ht="94.5" x14ac:dyDescent="0.25">
      <c r="A1579" s="11" t="s">
        <v>1645</v>
      </c>
      <c r="B1579" s="9" t="s">
        <v>1646</v>
      </c>
      <c r="C1579" s="40"/>
    </row>
    <row r="1580" spans="1:3" ht="15.75" x14ac:dyDescent="0.25">
      <c r="A1580" s="8" t="s">
        <v>2759</v>
      </c>
      <c r="B1580" s="10">
        <v>44259</v>
      </c>
      <c r="C1580" s="39"/>
    </row>
    <row r="1581" spans="1:3" ht="15.75" x14ac:dyDescent="0.25">
      <c r="A1581" s="11" t="s">
        <v>909</v>
      </c>
      <c r="B1581" s="9">
        <v>40814</v>
      </c>
      <c r="C1581" s="40"/>
    </row>
    <row r="1582" spans="1:3" ht="15.75" x14ac:dyDescent="0.25">
      <c r="A1582" s="8" t="s">
        <v>2614</v>
      </c>
      <c r="B1582" s="9">
        <v>43741</v>
      </c>
      <c r="C1582" s="39"/>
    </row>
    <row r="1583" spans="1:3" ht="15.75" x14ac:dyDescent="0.25">
      <c r="A1583" s="11" t="s">
        <v>1040</v>
      </c>
      <c r="B1583" s="9">
        <v>41051</v>
      </c>
      <c r="C1583" s="40"/>
    </row>
    <row r="1584" spans="1:3" ht="15.75" x14ac:dyDescent="0.25">
      <c r="A1584" s="8" t="s">
        <v>3183</v>
      </c>
      <c r="B1584" s="10">
        <v>45348</v>
      </c>
      <c r="C1584" s="39"/>
    </row>
    <row r="1585" spans="1:3" ht="63" x14ac:dyDescent="0.25">
      <c r="A1585" s="8" t="s">
        <v>2920</v>
      </c>
      <c r="B1585" s="15" t="s">
        <v>2921</v>
      </c>
      <c r="C1585" s="42">
        <v>44594</v>
      </c>
    </row>
    <row r="1586" spans="1:3" ht="15.75" x14ac:dyDescent="0.25">
      <c r="A1586" s="8" t="s">
        <v>2266</v>
      </c>
      <c r="B1586" s="9">
        <v>43069</v>
      </c>
      <c r="C1586" s="39"/>
    </row>
    <row r="1587" spans="1:3" ht="15.75" x14ac:dyDescent="0.25">
      <c r="A1587" s="11" t="s">
        <v>1673</v>
      </c>
      <c r="B1587" s="9">
        <v>42262</v>
      </c>
      <c r="C1587" s="40"/>
    </row>
    <row r="1588" spans="1:3" ht="15.75" x14ac:dyDescent="0.25">
      <c r="A1588" s="8" t="s">
        <v>2064</v>
      </c>
      <c r="B1588" s="9">
        <v>42816</v>
      </c>
      <c r="C1588" s="39"/>
    </row>
    <row r="1589" spans="1:3" ht="15.75" x14ac:dyDescent="0.25">
      <c r="A1589" s="8" t="s">
        <v>3216</v>
      </c>
      <c r="B1589" s="10" t="s">
        <v>3217</v>
      </c>
      <c r="C1589" s="39"/>
    </row>
    <row r="1590" spans="1:3" ht="15.75" x14ac:dyDescent="0.25">
      <c r="A1590" s="11" t="s">
        <v>119</v>
      </c>
      <c r="B1590" s="9">
        <v>39689</v>
      </c>
      <c r="C1590" s="40"/>
    </row>
    <row r="1591" spans="1:3" ht="15.75" x14ac:dyDescent="0.25">
      <c r="A1591" s="8" t="s">
        <v>2129</v>
      </c>
      <c r="B1591" s="9">
        <v>42891</v>
      </c>
      <c r="C1591" s="39"/>
    </row>
    <row r="1592" spans="1:3" ht="31.5" x14ac:dyDescent="0.25">
      <c r="A1592" s="11" t="s">
        <v>1560</v>
      </c>
      <c r="B1592" s="9">
        <v>42032</v>
      </c>
      <c r="C1592" s="40"/>
    </row>
    <row r="1593" spans="1:3" ht="15.75" x14ac:dyDescent="0.25">
      <c r="A1593" s="11" t="s">
        <v>468</v>
      </c>
      <c r="B1593" s="9">
        <v>40081</v>
      </c>
      <c r="C1593" s="40"/>
    </row>
    <row r="1594" spans="1:3" ht="15.75" x14ac:dyDescent="0.25">
      <c r="A1594" s="8" t="s">
        <v>2171</v>
      </c>
      <c r="B1594" s="9">
        <v>42962</v>
      </c>
      <c r="C1594" s="39"/>
    </row>
    <row r="1595" spans="1:3" ht="15.75" x14ac:dyDescent="0.25">
      <c r="A1595" s="8" t="s">
        <v>2167</v>
      </c>
      <c r="B1595" s="9">
        <v>42957</v>
      </c>
      <c r="C1595" s="39"/>
    </row>
    <row r="1596" spans="1:3" ht="15.75" x14ac:dyDescent="0.25">
      <c r="A1596" s="11" t="s">
        <v>968</v>
      </c>
      <c r="B1596" s="9">
        <v>40920</v>
      </c>
      <c r="C1596" s="40"/>
    </row>
    <row r="1597" spans="1:3" ht="15.75" x14ac:dyDescent="0.25">
      <c r="A1597" s="11" t="s">
        <v>1632</v>
      </c>
      <c r="B1597" s="9">
        <v>42184</v>
      </c>
      <c r="C1597" s="40"/>
    </row>
    <row r="1598" spans="1:3" ht="31.5" x14ac:dyDescent="0.25">
      <c r="A1598" s="11" t="s">
        <v>1155</v>
      </c>
      <c r="B1598" s="9" t="s">
        <v>1156</v>
      </c>
      <c r="C1598" s="40"/>
    </row>
    <row r="1599" spans="1:3" ht="31.5" x14ac:dyDescent="0.25">
      <c r="A1599" s="11" t="s">
        <v>144</v>
      </c>
      <c r="B1599" s="9" t="s">
        <v>145</v>
      </c>
      <c r="C1599" s="40"/>
    </row>
    <row r="1600" spans="1:3" ht="15.75" x14ac:dyDescent="0.25">
      <c r="A1600" s="11" t="s">
        <v>1278</v>
      </c>
      <c r="B1600" s="9">
        <v>41544</v>
      </c>
      <c r="C1600" s="40"/>
    </row>
    <row r="1601" spans="1:3" ht="15.75" x14ac:dyDescent="0.25">
      <c r="A1601" s="11" t="s">
        <v>257</v>
      </c>
      <c r="B1601" s="9">
        <v>39888</v>
      </c>
      <c r="C1601" s="40"/>
    </row>
    <row r="1602" spans="1:3" ht="15.75" x14ac:dyDescent="0.25">
      <c r="A1602" s="11" t="s">
        <v>27</v>
      </c>
      <c r="B1602" s="9" t="s">
        <v>28</v>
      </c>
      <c r="C1602" s="40"/>
    </row>
    <row r="1603" spans="1:3" ht="47.25" x14ac:dyDescent="0.25">
      <c r="A1603" s="11" t="s">
        <v>353</v>
      </c>
      <c r="B1603" s="9" t="s">
        <v>354</v>
      </c>
      <c r="C1603" s="40"/>
    </row>
    <row r="1604" spans="1:3" ht="15.75" x14ac:dyDescent="0.25">
      <c r="A1604" s="8" t="s">
        <v>2334</v>
      </c>
      <c r="B1604" s="9">
        <v>43194</v>
      </c>
      <c r="C1604" s="39"/>
    </row>
    <row r="1605" spans="1:3" ht="15.75" x14ac:dyDescent="0.25">
      <c r="A1605" s="11" t="s">
        <v>726</v>
      </c>
      <c r="B1605" s="9">
        <v>40451</v>
      </c>
      <c r="C1605" s="40"/>
    </row>
    <row r="1606" spans="1:3" ht="15.75" x14ac:dyDescent="0.25">
      <c r="A1606" s="8" t="s">
        <v>2205</v>
      </c>
      <c r="B1606" s="9">
        <v>43004</v>
      </c>
      <c r="C1606" s="39"/>
    </row>
    <row r="1607" spans="1:3" ht="31.5" x14ac:dyDescent="0.25">
      <c r="A1607" s="8" t="s">
        <v>1983</v>
      </c>
      <c r="B1607" s="9" t="s">
        <v>1984</v>
      </c>
      <c r="C1607" s="39"/>
    </row>
    <row r="1608" spans="1:3" ht="15.75" x14ac:dyDescent="0.25">
      <c r="A1608" s="11" t="s">
        <v>811</v>
      </c>
      <c r="B1608" s="9">
        <v>40602</v>
      </c>
      <c r="C1608" s="40"/>
    </row>
    <row r="1609" spans="1:3" ht="15.75" x14ac:dyDescent="0.25">
      <c r="A1609" s="11" t="s">
        <v>1582</v>
      </c>
      <c r="B1609" s="9">
        <v>42089</v>
      </c>
      <c r="C1609" s="40"/>
    </row>
    <row r="1610" spans="1:3" ht="31.5" x14ac:dyDescent="0.25">
      <c r="A1610" s="11" t="s">
        <v>1443</v>
      </c>
      <c r="B1610" s="9">
        <v>41856</v>
      </c>
      <c r="C1610" s="40"/>
    </row>
    <row r="1611" spans="1:3" ht="15.75" x14ac:dyDescent="0.25">
      <c r="A1611" s="11" t="s">
        <v>1919</v>
      </c>
      <c r="B1611" s="9">
        <v>42641</v>
      </c>
      <c r="C1611" s="40"/>
    </row>
    <row r="1612" spans="1:3" ht="15.75" x14ac:dyDescent="0.25">
      <c r="A1612" s="16" t="s">
        <v>3385</v>
      </c>
      <c r="B1612" s="26">
        <v>46251</v>
      </c>
      <c r="C1612" s="41"/>
    </row>
    <row r="1613" spans="1:3" ht="15.75" x14ac:dyDescent="0.25">
      <c r="A1613" s="8" t="s">
        <v>2143</v>
      </c>
      <c r="B1613" s="9">
        <v>42902</v>
      </c>
      <c r="C1613" s="39"/>
    </row>
    <row r="1614" spans="1:3" ht="31.5" x14ac:dyDescent="0.25">
      <c r="A1614" s="8" t="s">
        <v>2892</v>
      </c>
      <c r="B1614" s="15" t="s">
        <v>2893</v>
      </c>
      <c r="C1614" s="39"/>
    </row>
    <row r="1615" spans="1:3" ht="15.75" x14ac:dyDescent="0.25">
      <c r="A1615" s="11" t="s">
        <v>932</v>
      </c>
      <c r="B1615" s="9">
        <v>40850</v>
      </c>
      <c r="C1615" s="40"/>
    </row>
    <row r="1616" spans="1:3" ht="15.75" x14ac:dyDescent="0.25">
      <c r="A1616" s="11" t="s">
        <v>211</v>
      </c>
      <c r="B1616" s="9">
        <v>39846</v>
      </c>
      <c r="C1616" s="40"/>
    </row>
    <row r="1617" spans="1:3" ht="15.75" x14ac:dyDescent="0.25">
      <c r="A1617" s="8" t="s">
        <v>2716</v>
      </c>
      <c r="B1617" s="10">
        <v>44118</v>
      </c>
      <c r="C1617" s="39"/>
    </row>
    <row r="1618" spans="1:3" ht="15.75" x14ac:dyDescent="0.25">
      <c r="A1618" s="8" t="s">
        <v>2084</v>
      </c>
      <c r="B1618" s="9">
        <v>42835</v>
      </c>
      <c r="C1618" s="39"/>
    </row>
    <row r="1619" spans="1:3" ht="15.75" x14ac:dyDescent="0.25">
      <c r="A1619" s="8" t="s">
        <v>1985</v>
      </c>
      <c r="B1619" s="9">
        <v>42723</v>
      </c>
      <c r="C1619" s="39"/>
    </row>
    <row r="1620" spans="1:3" ht="15.75" x14ac:dyDescent="0.25">
      <c r="A1620" s="11" t="s">
        <v>578</v>
      </c>
      <c r="B1620" s="9" t="s">
        <v>579</v>
      </c>
      <c r="C1620" s="40"/>
    </row>
    <row r="1621" spans="1:3" ht="15.75" x14ac:dyDescent="0.25">
      <c r="A1621" s="11" t="s">
        <v>784</v>
      </c>
      <c r="B1621" s="9">
        <v>40556</v>
      </c>
      <c r="C1621" s="40"/>
    </row>
    <row r="1622" spans="1:3" ht="47.25" x14ac:dyDescent="0.25">
      <c r="A1622" s="8" t="s">
        <v>2505</v>
      </c>
      <c r="B1622" s="9" t="s">
        <v>2506</v>
      </c>
      <c r="C1622" s="39"/>
    </row>
    <row r="1623" spans="1:3" ht="15.75" x14ac:dyDescent="0.25">
      <c r="A1623" s="8" t="s">
        <v>2936</v>
      </c>
      <c r="B1623" s="15" t="s">
        <v>2937</v>
      </c>
      <c r="C1623" s="39"/>
    </row>
    <row r="1624" spans="1:3" ht="15.75" x14ac:dyDescent="0.25">
      <c r="A1624" s="11" t="s">
        <v>112</v>
      </c>
      <c r="B1624" s="9">
        <v>39675</v>
      </c>
      <c r="C1624" s="40"/>
    </row>
    <row r="1625" spans="1:3" ht="15.75" x14ac:dyDescent="0.25">
      <c r="A1625" s="11" t="s">
        <v>744</v>
      </c>
      <c r="B1625" s="9">
        <v>40469</v>
      </c>
      <c r="C1625" s="40"/>
    </row>
    <row r="1626" spans="1:3" ht="15.75" x14ac:dyDescent="0.25">
      <c r="A1626" s="11" t="s">
        <v>1076</v>
      </c>
      <c r="B1626" s="9">
        <v>41102</v>
      </c>
      <c r="C1626" s="40"/>
    </row>
    <row r="1627" spans="1:3" ht="31.5" x14ac:dyDescent="0.25">
      <c r="A1627" s="11" t="s">
        <v>1643</v>
      </c>
      <c r="B1627" s="9" t="s">
        <v>1644</v>
      </c>
      <c r="C1627" s="40"/>
    </row>
    <row r="1628" spans="1:3" ht="47.25" x14ac:dyDescent="0.25">
      <c r="A1628" s="8" t="s">
        <v>2620</v>
      </c>
      <c r="B1628" s="9" t="s">
        <v>2621</v>
      </c>
      <c r="C1628" s="39"/>
    </row>
    <row r="1629" spans="1:3" ht="31.5" x14ac:dyDescent="0.25">
      <c r="A1629" s="16" t="s">
        <v>3359</v>
      </c>
      <c r="B1629" s="26" t="s">
        <v>3358</v>
      </c>
      <c r="C1629" s="41"/>
    </row>
    <row r="1630" spans="1:3" ht="31.5" x14ac:dyDescent="0.25">
      <c r="A1630" s="16" t="s">
        <v>3357</v>
      </c>
      <c r="B1630" s="26" t="s">
        <v>3358</v>
      </c>
      <c r="C1630" s="41"/>
    </row>
    <row r="1631" spans="1:3" ht="31.5" x14ac:dyDescent="0.25">
      <c r="A1631" s="8" t="s">
        <v>2358</v>
      </c>
      <c r="B1631" s="9">
        <v>43238</v>
      </c>
      <c r="C1631" s="39"/>
    </row>
    <row r="1632" spans="1:3" ht="15.75" x14ac:dyDescent="0.25">
      <c r="A1632" s="8" t="s">
        <v>2570</v>
      </c>
      <c r="B1632" s="9">
        <v>43635</v>
      </c>
      <c r="C1632" s="39"/>
    </row>
    <row r="1633" spans="1:3" ht="47.25" x14ac:dyDescent="0.25">
      <c r="A1633" s="11" t="s">
        <v>1017</v>
      </c>
      <c r="B1633" s="9" t="s">
        <v>1018</v>
      </c>
      <c r="C1633" s="40"/>
    </row>
    <row r="1634" spans="1:3" ht="15.75" x14ac:dyDescent="0.25">
      <c r="A1634" s="8" t="s">
        <v>2023</v>
      </c>
      <c r="B1634" s="9">
        <v>42775</v>
      </c>
      <c r="C1634" s="39"/>
    </row>
    <row r="1635" spans="1:3" ht="31.5" x14ac:dyDescent="0.25">
      <c r="A1635" s="11" t="s">
        <v>517</v>
      </c>
      <c r="B1635" s="9" t="s">
        <v>518</v>
      </c>
      <c r="C1635" s="40"/>
    </row>
    <row r="1636" spans="1:3" ht="47.25" x14ac:dyDescent="0.25">
      <c r="A1636" s="11" t="s">
        <v>166</v>
      </c>
      <c r="B1636" s="9" t="s">
        <v>164</v>
      </c>
      <c r="C1636" s="40"/>
    </row>
    <row r="1637" spans="1:3" ht="31.5" x14ac:dyDescent="0.25">
      <c r="A1637" s="11" t="s">
        <v>418</v>
      </c>
      <c r="B1637" s="9" t="s">
        <v>419</v>
      </c>
      <c r="C1637" s="40"/>
    </row>
    <row r="1638" spans="1:3" ht="15.75" x14ac:dyDescent="0.25">
      <c r="A1638" s="11" t="s">
        <v>1647</v>
      </c>
      <c r="B1638" s="9">
        <v>42202</v>
      </c>
      <c r="C1638" s="40"/>
    </row>
    <row r="1639" spans="1:3" ht="15.75" x14ac:dyDescent="0.25">
      <c r="A1639" s="11" t="s">
        <v>872</v>
      </c>
      <c r="B1639" s="9">
        <v>40717</v>
      </c>
      <c r="C1639" s="40"/>
    </row>
    <row r="1640" spans="1:3" ht="31.5" x14ac:dyDescent="0.25">
      <c r="A1640" s="11" t="s">
        <v>689</v>
      </c>
      <c r="B1640" s="9" t="s">
        <v>690</v>
      </c>
      <c r="C1640" s="40"/>
    </row>
    <row r="1641" spans="1:3" ht="31.5" x14ac:dyDescent="0.25">
      <c r="A1641" s="11" t="s">
        <v>1550</v>
      </c>
      <c r="B1641" s="9" t="s">
        <v>1551</v>
      </c>
      <c r="C1641" s="40"/>
    </row>
    <row r="1642" spans="1:3" ht="31.5" x14ac:dyDescent="0.25">
      <c r="A1642" s="11" t="s">
        <v>1383</v>
      </c>
      <c r="B1642" s="9" t="s">
        <v>1384</v>
      </c>
      <c r="C1642" s="40"/>
    </row>
    <row r="1643" spans="1:3" ht="15.75" x14ac:dyDescent="0.25">
      <c r="A1643" s="11" t="s">
        <v>1416</v>
      </c>
      <c r="B1643" s="9">
        <v>41786</v>
      </c>
      <c r="C1643" s="40"/>
    </row>
    <row r="1644" spans="1:3" ht="15.75" x14ac:dyDescent="0.25">
      <c r="A1644" s="8" t="s">
        <v>2739</v>
      </c>
      <c r="B1644" s="10">
        <v>44203</v>
      </c>
      <c r="C1644" s="39"/>
    </row>
    <row r="1645" spans="1:3" ht="47.25" x14ac:dyDescent="0.25">
      <c r="A1645" s="11" t="s">
        <v>1863</v>
      </c>
      <c r="B1645" s="9" t="s">
        <v>1864</v>
      </c>
      <c r="C1645" s="40"/>
    </row>
    <row r="1646" spans="1:3" ht="15.75" x14ac:dyDescent="0.25">
      <c r="A1646" s="11" t="s">
        <v>1620</v>
      </c>
      <c r="B1646" s="9">
        <v>42151</v>
      </c>
      <c r="C1646" s="40"/>
    </row>
    <row r="1647" spans="1:3" ht="63" x14ac:dyDescent="0.25">
      <c r="A1647" s="11" t="s">
        <v>1260</v>
      </c>
      <c r="B1647" s="9" t="s">
        <v>1261</v>
      </c>
      <c r="C1647" s="40"/>
    </row>
    <row r="1648" spans="1:3" ht="31.5" x14ac:dyDescent="0.25">
      <c r="A1648" s="11" t="s">
        <v>488</v>
      </c>
      <c r="B1648" s="9">
        <v>40094</v>
      </c>
      <c r="C1648" s="40"/>
    </row>
    <row r="1649" spans="1:3" ht="47.25" x14ac:dyDescent="0.25">
      <c r="A1649" s="11" t="s">
        <v>121</v>
      </c>
      <c r="B1649" s="9" t="s">
        <v>122</v>
      </c>
      <c r="C1649" s="40"/>
    </row>
    <row r="1650" spans="1:3" ht="31.5" x14ac:dyDescent="0.25">
      <c r="A1650" s="11" t="s">
        <v>216</v>
      </c>
      <c r="B1650" s="9">
        <v>39849</v>
      </c>
      <c r="C1650" s="40"/>
    </row>
    <row r="1651" spans="1:3" ht="15.75" x14ac:dyDescent="0.25">
      <c r="A1651" s="11" t="s">
        <v>1081</v>
      </c>
      <c r="B1651" s="9">
        <v>41116</v>
      </c>
      <c r="C1651" s="40"/>
    </row>
    <row r="1652" spans="1:3" ht="15.75" x14ac:dyDescent="0.25">
      <c r="A1652" s="11" t="s">
        <v>1692</v>
      </c>
      <c r="B1652" s="9">
        <v>42284</v>
      </c>
      <c r="C1652" s="40"/>
    </row>
    <row r="1653" spans="1:3" ht="15.75" x14ac:dyDescent="0.25">
      <c r="A1653" s="8" t="s">
        <v>2590</v>
      </c>
      <c r="B1653" s="9">
        <v>43697</v>
      </c>
      <c r="C1653" s="39"/>
    </row>
    <row r="1654" spans="1:3" ht="15.75" x14ac:dyDescent="0.25">
      <c r="A1654" s="8" t="s">
        <v>2896</v>
      </c>
      <c r="B1654" s="15" t="s">
        <v>2897</v>
      </c>
      <c r="C1654" s="39"/>
    </row>
    <row r="1655" spans="1:3" ht="15.75" x14ac:dyDescent="0.25">
      <c r="A1655" s="8" t="s">
        <v>2016</v>
      </c>
      <c r="B1655" s="9">
        <v>42766</v>
      </c>
      <c r="C1655" s="39"/>
    </row>
    <row r="1656" spans="1:3" ht="15.75" x14ac:dyDescent="0.25">
      <c r="A1656" s="11" t="s">
        <v>466</v>
      </c>
      <c r="B1656" s="9">
        <v>40073</v>
      </c>
      <c r="C1656" s="40"/>
    </row>
    <row r="1657" spans="1:3" ht="15.75" x14ac:dyDescent="0.25">
      <c r="A1657" s="11" t="s">
        <v>1033</v>
      </c>
      <c r="B1657" s="9">
        <v>41026</v>
      </c>
      <c r="C1657" s="40"/>
    </row>
    <row r="1658" spans="1:3" ht="15.75" x14ac:dyDescent="0.25">
      <c r="A1658" s="11" t="s">
        <v>1802</v>
      </c>
      <c r="B1658" s="9">
        <v>42467</v>
      </c>
      <c r="C1658" s="40"/>
    </row>
    <row r="1659" spans="1:3" ht="15.75" x14ac:dyDescent="0.25">
      <c r="A1659" s="11" t="s">
        <v>1801</v>
      </c>
      <c r="B1659" s="9">
        <v>42467</v>
      </c>
      <c r="C1659" s="40"/>
    </row>
    <row r="1660" spans="1:3" ht="15.75" x14ac:dyDescent="0.25">
      <c r="A1660" s="11" t="s">
        <v>1950</v>
      </c>
      <c r="B1660" s="9">
        <v>42678</v>
      </c>
      <c r="C1660" s="40"/>
    </row>
    <row r="1661" spans="1:3" ht="78.75" x14ac:dyDescent="0.25">
      <c r="A1661" s="8" t="s">
        <v>1979</v>
      </c>
      <c r="B1661" s="19" t="s">
        <v>1980</v>
      </c>
      <c r="C1661" s="39"/>
    </row>
    <row r="1662" spans="1:3" ht="94.5" x14ac:dyDescent="0.25">
      <c r="A1662" s="11" t="s">
        <v>170</v>
      </c>
      <c r="B1662" s="9" t="s">
        <v>171</v>
      </c>
      <c r="C1662" s="40"/>
    </row>
    <row r="1663" spans="1:3" ht="15.75" x14ac:dyDescent="0.25">
      <c r="A1663" s="8" t="s">
        <v>3025</v>
      </c>
      <c r="B1663" s="15" t="s">
        <v>3026</v>
      </c>
      <c r="C1663" s="39"/>
    </row>
    <row r="1664" spans="1:3" ht="15.75" x14ac:dyDescent="0.25">
      <c r="A1664" s="8" t="s">
        <v>3125</v>
      </c>
      <c r="B1664" s="10">
        <v>45140</v>
      </c>
      <c r="C1664" s="39"/>
    </row>
    <row r="1665" spans="1:3" ht="15.75" x14ac:dyDescent="0.25">
      <c r="A1665" s="8" t="s">
        <v>1981</v>
      </c>
      <c r="B1665" s="9">
        <v>42718</v>
      </c>
      <c r="C1665" s="39"/>
    </row>
    <row r="1666" spans="1:3" ht="78.75" x14ac:dyDescent="0.25">
      <c r="A1666" s="11" t="s">
        <v>246</v>
      </c>
      <c r="B1666" s="9" t="s">
        <v>247</v>
      </c>
      <c r="C1666" s="40"/>
    </row>
    <row r="1667" spans="1:3" ht="15.75" x14ac:dyDescent="0.25">
      <c r="A1667" s="8" t="s">
        <v>2139</v>
      </c>
      <c r="B1667" s="9">
        <v>42901</v>
      </c>
      <c r="C1667" s="39"/>
    </row>
    <row r="1668" spans="1:3" ht="15.75" x14ac:dyDescent="0.25">
      <c r="A1668" s="11" t="s">
        <v>1266</v>
      </c>
      <c r="B1668" s="9">
        <v>41512</v>
      </c>
      <c r="C1668" s="40"/>
    </row>
    <row r="1669" spans="1:3" ht="15.75" x14ac:dyDescent="0.25">
      <c r="A1669" s="13" t="s">
        <v>2146</v>
      </c>
      <c r="B1669" s="9">
        <v>42910</v>
      </c>
      <c r="C1669" s="39"/>
    </row>
    <row r="1670" spans="1:3" ht="31.5" x14ac:dyDescent="0.25">
      <c r="A1670" s="8" t="s">
        <v>3132</v>
      </c>
      <c r="B1670" s="14" t="s">
        <v>3133</v>
      </c>
      <c r="C1670" s="39"/>
    </row>
    <row r="1671" spans="1:3" ht="15.75" x14ac:dyDescent="0.25">
      <c r="A1671" s="11" t="s">
        <v>491</v>
      </c>
      <c r="B1671" s="9">
        <v>40109</v>
      </c>
      <c r="C1671" s="40"/>
    </row>
    <row r="1672" spans="1:3" ht="15.75" x14ac:dyDescent="0.25">
      <c r="A1672" s="8" t="s">
        <v>2825</v>
      </c>
      <c r="B1672" s="10">
        <v>44426</v>
      </c>
      <c r="C1672" s="39"/>
    </row>
    <row r="1673" spans="1:3" ht="15.75" x14ac:dyDescent="0.25">
      <c r="A1673" s="8" t="s">
        <v>2417</v>
      </c>
      <c r="B1673" s="9">
        <v>43347</v>
      </c>
      <c r="C1673" s="39"/>
    </row>
    <row r="1674" spans="1:3" ht="15.75" x14ac:dyDescent="0.25">
      <c r="A1674" s="11" t="s">
        <v>1103</v>
      </c>
      <c r="B1674" s="9">
        <v>41148</v>
      </c>
      <c r="C1674" s="40"/>
    </row>
    <row r="1675" spans="1:3" ht="15.75" x14ac:dyDescent="0.25">
      <c r="A1675" s="11" t="s">
        <v>1206</v>
      </c>
      <c r="B1675" s="9">
        <v>41387</v>
      </c>
      <c r="C1675" s="40"/>
    </row>
    <row r="1676" spans="1:3" ht="15.75" x14ac:dyDescent="0.25">
      <c r="A1676" s="11" t="s">
        <v>748</v>
      </c>
      <c r="B1676" s="9">
        <v>40478</v>
      </c>
      <c r="C1676" s="40"/>
    </row>
    <row r="1677" spans="1:3" ht="31.5" x14ac:dyDescent="0.25">
      <c r="A1677" s="11" t="s">
        <v>1902</v>
      </c>
      <c r="B1677" s="9" t="s">
        <v>1903</v>
      </c>
      <c r="C1677" s="40"/>
    </row>
    <row r="1678" spans="1:3" ht="15.75" x14ac:dyDescent="0.25">
      <c r="A1678" s="11" t="s">
        <v>1670</v>
      </c>
      <c r="B1678" s="9">
        <v>42249</v>
      </c>
      <c r="C1678" s="40"/>
    </row>
    <row r="1679" spans="1:3" ht="15.75" x14ac:dyDescent="0.25">
      <c r="A1679" s="11" t="s">
        <v>1177</v>
      </c>
      <c r="B1679" s="9">
        <v>41305</v>
      </c>
      <c r="C1679" s="40"/>
    </row>
    <row r="1680" spans="1:3" ht="15.75" x14ac:dyDescent="0.25">
      <c r="A1680" s="11" t="s">
        <v>1060</v>
      </c>
      <c r="B1680" s="9">
        <v>41087</v>
      </c>
      <c r="C1680" s="40"/>
    </row>
    <row r="1681" spans="1:3" ht="47.25" x14ac:dyDescent="0.25">
      <c r="A1681" s="16" t="s">
        <v>3310</v>
      </c>
      <c r="B1681" s="26" t="s">
        <v>3311</v>
      </c>
      <c r="C1681" s="41"/>
    </row>
    <row r="1682" spans="1:3" ht="15.75" x14ac:dyDescent="0.25">
      <c r="A1682" s="11" t="s">
        <v>945</v>
      </c>
      <c r="B1682" s="9">
        <v>40883</v>
      </c>
      <c r="C1682" s="40"/>
    </row>
    <row r="1683" spans="1:3" ht="31.5" x14ac:dyDescent="0.25">
      <c r="A1683" s="11" t="s">
        <v>308</v>
      </c>
      <c r="B1683" s="9" t="s">
        <v>309</v>
      </c>
      <c r="C1683" s="40"/>
    </row>
    <row r="1684" spans="1:3" ht="110.25" x14ac:dyDescent="0.25">
      <c r="A1684" s="11" t="s">
        <v>1284</v>
      </c>
      <c r="B1684" s="9" t="s">
        <v>1285</v>
      </c>
      <c r="C1684" s="40"/>
    </row>
    <row r="1685" spans="1:3" ht="47.25" x14ac:dyDescent="0.25">
      <c r="A1685" s="11" t="s">
        <v>878</v>
      </c>
      <c r="B1685" s="9" t="s">
        <v>879</v>
      </c>
      <c r="C1685" s="40"/>
    </row>
    <row r="1686" spans="1:3" ht="15.75" x14ac:dyDescent="0.25">
      <c r="A1686" s="11" t="s">
        <v>1715</v>
      </c>
      <c r="B1686" s="9">
        <v>42319</v>
      </c>
      <c r="C1686" s="40"/>
    </row>
    <row r="1687" spans="1:3" ht="15.75" x14ac:dyDescent="0.25">
      <c r="A1687" s="11" t="s">
        <v>1752</v>
      </c>
      <c r="B1687" s="9">
        <v>42388</v>
      </c>
      <c r="C1687" s="40"/>
    </row>
    <row r="1688" spans="1:3" ht="15.75" x14ac:dyDescent="0.25">
      <c r="A1688" s="11" t="s">
        <v>684</v>
      </c>
      <c r="B1688" s="9">
        <v>40382</v>
      </c>
      <c r="C1688" s="40"/>
    </row>
    <row r="1689" spans="1:3" ht="31.5" x14ac:dyDescent="0.25">
      <c r="A1689" s="11" t="s">
        <v>1440</v>
      </c>
      <c r="B1689" s="9">
        <v>41848</v>
      </c>
      <c r="C1689" s="40"/>
    </row>
    <row r="1690" spans="1:3" ht="47.25" x14ac:dyDescent="0.25">
      <c r="A1690" s="11" t="s">
        <v>846</v>
      </c>
      <c r="B1690" s="9" t="s">
        <v>847</v>
      </c>
      <c r="C1690" s="40"/>
    </row>
    <row r="1691" spans="1:3" ht="15.75" x14ac:dyDescent="0.25">
      <c r="A1691" s="8" t="s">
        <v>3196</v>
      </c>
      <c r="B1691" s="15">
        <v>45421</v>
      </c>
      <c r="C1691" s="39"/>
    </row>
    <row r="1692" spans="1:3" ht="15.75" x14ac:dyDescent="0.25">
      <c r="A1692" s="11" t="s">
        <v>691</v>
      </c>
      <c r="B1692" s="9">
        <v>40401</v>
      </c>
      <c r="C1692" s="40"/>
    </row>
    <row r="1693" spans="1:3" ht="31.5" x14ac:dyDescent="0.25">
      <c r="A1693" s="11" t="s">
        <v>84</v>
      </c>
      <c r="B1693" s="9" t="s">
        <v>85</v>
      </c>
      <c r="C1693" s="40"/>
    </row>
    <row r="1694" spans="1:3" ht="15.75" x14ac:dyDescent="0.25">
      <c r="A1694" s="11" t="s">
        <v>138</v>
      </c>
      <c r="B1694" s="9">
        <v>39735</v>
      </c>
      <c r="C1694" s="40"/>
    </row>
    <row r="1695" spans="1:3" ht="15.75" x14ac:dyDescent="0.25">
      <c r="A1695" s="11" t="s">
        <v>588</v>
      </c>
      <c r="B1695" s="9">
        <v>40249</v>
      </c>
      <c r="C1695" s="40"/>
    </row>
    <row r="1696" spans="1:3" ht="47.25" x14ac:dyDescent="0.25">
      <c r="A1696" s="11" t="s">
        <v>95</v>
      </c>
      <c r="B1696" s="9">
        <v>39624</v>
      </c>
      <c r="C1696" s="40"/>
    </row>
    <row r="1697" spans="1:3" ht="15.75" x14ac:dyDescent="0.25">
      <c r="A1697" s="11" t="s">
        <v>885</v>
      </c>
      <c r="B1697" s="9">
        <v>40746</v>
      </c>
      <c r="C1697" s="40"/>
    </row>
    <row r="1698" spans="1:3" ht="15.75" x14ac:dyDescent="0.25">
      <c r="A1698" s="11" t="s">
        <v>1511</v>
      </c>
      <c r="B1698" s="9">
        <v>41955</v>
      </c>
      <c r="C1698" s="40"/>
    </row>
    <row r="1699" spans="1:3" ht="15.75" x14ac:dyDescent="0.25">
      <c r="A1699" s="11" t="s">
        <v>952</v>
      </c>
      <c r="B1699" s="9">
        <v>40891</v>
      </c>
      <c r="C1699" s="40"/>
    </row>
    <row r="1700" spans="1:3" ht="15.75" x14ac:dyDescent="0.25">
      <c r="A1700" s="11" t="s">
        <v>1581</v>
      </c>
      <c r="B1700" s="9">
        <v>42084</v>
      </c>
      <c r="C1700" s="40"/>
    </row>
    <row r="1701" spans="1:3" ht="15.75" x14ac:dyDescent="0.25">
      <c r="A1701" s="11" t="s">
        <v>1127</v>
      </c>
      <c r="B1701" s="9">
        <v>41187</v>
      </c>
      <c r="C1701" s="40"/>
    </row>
    <row r="1702" spans="1:3" ht="31.5" x14ac:dyDescent="0.25">
      <c r="A1702" s="11" t="s">
        <v>1720</v>
      </c>
      <c r="B1702" s="9" t="s">
        <v>1721</v>
      </c>
      <c r="C1702" s="40"/>
    </row>
    <row r="1703" spans="1:3" ht="15.75" x14ac:dyDescent="0.25">
      <c r="A1703" s="11" t="s">
        <v>93</v>
      </c>
      <c r="B1703" s="9">
        <v>39608</v>
      </c>
      <c r="C1703" s="40"/>
    </row>
    <row r="1704" spans="1:3" ht="47.25" x14ac:dyDescent="0.25">
      <c r="A1704" s="8" t="s">
        <v>2553</v>
      </c>
      <c r="B1704" s="9" t="s">
        <v>2554</v>
      </c>
      <c r="C1704" s="39"/>
    </row>
    <row r="1705" spans="1:3" ht="47.25" x14ac:dyDescent="0.25">
      <c r="A1705" s="8" t="s">
        <v>2555</v>
      </c>
      <c r="B1705" s="9" t="s">
        <v>2556</v>
      </c>
      <c r="C1705" s="39"/>
    </row>
    <row r="1706" spans="1:3" ht="15.75" x14ac:dyDescent="0.25">
      <c r="A1706" s="11" t="s">
        <v>1939</v>
      </c>
      <c r="B1706" s="9">
        <v>42664</v>
      </c>
      <c r="C1706" s="40"/>
    </row>
    <row r="1707" spans="1:3" ht="15.75" x14ac:dyDescent="0.25">
      <c r="A1707" s="11" t="s">
        <v>1911</v>
      </c>
      <c r="B1707" s="9">
        <v>42625</v>
      </c>
      <c r="C1707" s="40"/>
    </row>
    <row r="1708" spans="1:3" ht="15.75" x14ac:dyDescent="0.25">
      <c r="A1708" s="8" t="s">
        <v>2991</v>
      </c>
      <c r="B1708" s="15" t="s">
        <v>2992</v>
      </c>
      <c r="C1708" s="39"/>
    </row>
    <row r="1709" spans="1:3" ht="15.75" x14ac:dyDescent="0.25">
      <c r="A1709" s="11" t="s">
        <v>1274</v>
      </c>
      <c r="B1709" s="9">
        <v>41534</v>
      </c>
      <c r="C1709" s="40"/>
    </row>
    <row r="1710" spans="1:3" ht="15.75" x14ac:dyDescent="0.25">
      <c r="A1710" s="11" t="s">
        <v>1268</v>
      </c>
      <c r="B1710" s="9">
        <v>41521</v>
      </c>
      <c r="C1710" s="40"/>
    </row>
    <row r="1711" spans="1:3" ht="31.5" x14ac:dyDescent="0.25">
      <c r="A1711" s="11" t="s">
        <v>1272</v>
      </c>
      <c r="B1711" s="9">
        <v>41529</v>
      </c>
      <c r="C1711" s="40"/>
    </row>
    <row r="1712" spans="1:3" ht="31.5" x14ac:dyDescent="0.25">
      <c r="A1712" s="11" t="s">
        <v>1281</v>
      </c>
      <c r="B1712" s="9">
        <v>41548</v>
      </c>
      <c r="C1712" s="40"/>
    </row>
    <row r="1713" spans="1:3" ht="47.25" x14ac:dyDescent="0.25">
      <c r="A1713" s="11" t="s">
        <v>668</v>
      </c>
      <c r="B1713" s="9" t="s">
        <v>669</v>
      </c>
      <c r="C1713" s="40"/>
    </row>
    <row r="1714" spans="1:3" ht="15.75" x14ac:dyDescent="0.25">
      <c r="A1714" s="8" t="s">
        <v>2300</v>
      </c>
      <c r="B1714" s="9">
        <v>43122</v>
      </c>
      <c r="C1714" s="39"/>
    </row>
    <row r="1715" spans="1:3" ht="15.75" x14ac:dyDescent="0.25">
      <c r="A1715" s="8" t="s">
        <v>3219</v>
      </c>
      <c r="B1715" s="10">
        <v>45490</v>
      </c>
      <c r="C1715" s="39"/>
    </row>
    <row r="1716" spans="1:3" ht="31.5" x14ac:dyDescent="0.25">
      <c r="A1716" s="11" t="s">
        <v>1026</v>
      </c>
      <c r="B1716" s="9" t="s">
        <v>1027</v>
      </c>
      <c r="C1716" s="40"/>
    </row>
    <row r="1717" spans="1:3" ht="15.75" x14ac:dyDescent="0.25">
      <c r="A1717" s="8" t="s">
        <v>2841</v>
      </c>
      <c r="B1717" s="10">
        <v>44459</v>
      </c>
      <c r="C1717" s="39"/>
    </row>
    <row r="1718" spans="1:3" ht="15.75" x14ac:dyDescent="0.25">
      <c r="A1718" s="8" t="s">
        <v>2841</v>
      </c>
      <c r="B1718" s="15" t="s">
        <v>2854</v>
      </c>
      <c r="C1718" s="39"/>
    </row>
    <row r="1719" spans="1:3" ht="15.75" x14ac:dyDescent="0.25">
      <c r="A1719" s="8" t="s">
        <v>2779</v>
      </c>
      <c r="B1719" s="10">
        <v>44309</v>
      </c>
      <c r="C1719" s="39"/>
    </row>
    <row r="1720" spans="1:3" ht="31.5" x14ac:dyDescent="0.25">
      <c r="A1720" s="11" t="s">
        <v>1364</v>
      </c>
      <c r="B1720" s="9">
        <v>41715</v>
      </c>
      <c r="C1720" s="40"/>
    </row>
    <row r="1721" spans="1:3" ht="15.75" x14ac:dyDescent="0.25">
      <c r="A1721" s="11" t="s">
        <v>943</v>
      </c>
      <c r="B1721" s="9">
        <v>40878</v>
      </c>
      <c r="C1721" s="40"/>
    </row>
    <row r="1722" spans="1:3" ht="31.5" x14ac:dyDescent="0.25">
      <c r="A1722" s="11" t="s">
        <v>1655</v>
      </c>
      <c r="B1722" s="9" t="s">
        <v>1656</v>
      </c>
      <c r="C1722" s="40"/>
    </row>
    <row r="1723" spans="1:3" ht="15.75" x14ac:dyDescent="0.25">
      <c r="A1723" s="8" t="s">
        <v>2980</v>
      </c>
      <c r="B1723" s="15" t="s">
        <v>2981</v>
      </c>
      <c r="C1723" s="39"/>
    </row>
    <row r="1724" spans="1:3" ht="15.75" x14ac:dyDescent="0.25">
      <c r="A1724" s="11" t="s">
        <v>1480</v>
      </c>
      <c r="B1724" s="9">
        <v>41899</v>
      </c>
      <c r="C1724" s="40"/>
    </row>
    <row r="1725" spans="1:3" ht="15.75" x14ac:dyDescent="0.25">
      <c r="A1725" s="8" t="s">
        <v>2727</v>
      </c>
      <c r="B1725" s="10">
        <v>44148</v>
      </c>
      <c r="C1725" s="39"/>
    </row>
    <row r="1726" spans="1:3" ht="47.25" x14ac:dyDescent="0.25">
      <c r="A1726" s="16" t="s">
        <v>3245</v>
      </c>
      <c r="B1726" s="26" t="s">
        <v>3246</v>
      </c>
      <c r="C1726" s="41"/>
    </row>
    <row r="1727" spans="1:3" ht="78.75" x14ac:dyDescent="0.25">
      <c r="A1727" s="11" t="s">
        <v>1596</v>
      </c>
      <c r="B1727" s="9" t="s">
        <v>1597</v>
      </c>
      <c r="C1727" s="40"/>
    </row>
    <row r="1728" spans="1:3" ht="63" x14ac:dyDescent="0.25">
      <c r="A1728" s="11" t="s">
        <v>1716</v>
      </c>
      <c r="B1728" s="9" t="s">
        <v>1717</v>
      </c>
      <c r="C1728" s="40"/>
    </row>
    <row r="1729" spans="1:3" ht="47.25" x14ac:dyDescent="0.25">
      <c r="A1729" s="8" t="s">
        <v>2285</v>
      </c>
      <c r="B1729" s="9" t="s">
        <v>2286</v>
      </c>
      <c r="C1729" s="39"/>
    </row>
    <row r="1730" spans="1:3" ht="15.75" x14ac:dyDescent="0.25">
      <c r="A1730" s="11" t="s">
        <v>1479</v>
      </c>
      <c r="B1730" s="9">
        <v>41899</v>
      </c>
      <c r="C1730" s="40"/>
    </row>
    <row r="1731" spans="1:3" ht="15.75" x14ac:dyDescent="0.25">
      <c r="A1731" s="8" t="s">
        <v>2280</v>
      </c>
      <c r="B1731" s="9">
        <v>43084</v>
      </c>
      <c r="C1731" s="39"/>
    </row>
    <row r="1732" spans="1:3" ht="15.75" x14ac:dyDescent="0.25">
      <c r="A1732" s="8" t="s">
        <v>2662</v>
      </c>
      <c r="B1732" s="9">
        <v>43964</v>
      </c>
      <c r="C1732" s="39"/>
    </row>
    <row r="1733" spans="1:3" ht="15.75" x14ac:dyDescent="0.25">
      <c r="A1733" s="8" t="s">
        <v>3167</v>
      </c>
      <c r="B1733" s="10">
        <v>45303</v>
      </c>
      <c r="C1733" s="39"/>
    </row>
    <row r="1734" spans="1:3" ht="15.75" x14ac:dyDescent="0.25">
      <c r="A1734" s="8" t="s">
        <v>2761</v>
      </c>
      <c r="B1734" s="10">
        <v>44260</v>
      </c>
      <c r="C1734" s="39"/>
    </row>
    <row r="1735" spans="1:3" ht="31.5" x14ac:dyDescent="0.25">
      <c r="A1735" s="11" t="s">
        <v>1637</v>
      </c>
      <c r="B1735" s="9" t="s">
        <v>1638</v>
      </c>
      <c r="C1735" s="40"/>
    </row>
    <row r="1736" spans="1:3" ht="47.25" x14ac:dyDescent="0.25">
      <c r="A1736" s="16" t="s">
        <v>3299</v>
      </c>
      <c r="B1736" s="26" t="s">
        <v>3300</v>
      </c>
      <c r="C1736" s="41"/>
    </row>
    <row r="1737" spans="1:3" ht="15.75" x14ac:dyDescent="0.25">
      <c r="A1737" s="16" t="s">
        <v>3304</v>
      </c>
      <c r="B1737" s="17">
        <v>45923</v>
      </c>
      <c r="C1737" s="41"/>
    </row>
    <row r="1738" spans="1:3" ht="47.25" x14ac:dyDescent="0.25">
      <c r="A1738" s="11" t="s">
        <v>223</v>
      </c>
      <c r="B1738" s="9" t="s">
        <v>224</v>
      </c>
      <c r="C1738" s="40"/>
    </row>
    <row r="1739" spans="1:3" ht="47.25" x14ac:dyDescent="0.25">
      <c r="A1739" s="8" t="s">
        <v>2528</v>
      </c>
      <c r="B1739" s="9" t="s">
        <v>2529</v>
      </c>
      <c r="C1739" s="39"/>
    </row>
    <row r="1740" spans="1:3" ht="31.5" x14ac:dyDescent="0.25">
      <c r="A1740" s="11" t="s">
        <v>117</v>
      </c>
      <c r="B1740" s="9">
        <v>39681</v>
      </c>
      <c r="C1740" s="40"/>
    </row>
    <row r="1741" spans="1:3" ht="31.5" x14ac:dyDescent="0.25">
      <c r="A1741" s="11" t="s">
        <v>1422</v>
      </c>
      <c r="B1741" s="9" t="s">
        <v>1423</v>
      </c>
      <c r="C1741" s="40"/>
    </row>
    <row r="1742" spans="1:3" ht="31.5" x14ac:dyDescent="0.25">
      <c r="A1742" s="11" t="s">
        <v>1606</v>
      </c>
      <c r="B1742" s="9" t="s">
        <v>1607</v>
      </c>
      <c r="C1742" s="40"/>
    </row>
    <row r="1743" spans="1:3" ht="47.25" x14ac:dyDescent="0.25">
      <c r="A1743" s="8" t="s">
        <v>2641</v>
      </c>
      <c r="B1743" s="9" t="s">
        <v>2642</v>
      </c>
      <c r="C1743" s="39"/>
    </row>
    <row r="1744" spans="1:3" ht="15.75" x14ac:dyDescent="0.25">
      <c r="A1744" s="8" t="s">
        <v>2799</v>
      </c>
      <c r="B1744" s="10">
        <v>44342</v>
      </c>
      <c r="C1744" s="39"/>
    </row>
    <row r="1745" spans="1:3" ht="47.25" x14ac:dyDescent="0.25">
      <c r="A1745" s="8" t="s">
        <v>2808</v>
      </c>
      <c r="B1745" s="18" t="s">
        <v>2809</v>
      </c>
      <c r="C1745" s="39"/>
    </row>
    <row r="1746" spans="1:3" ht="31.5" x14ac:dyDescent="0.25">
      <c r="A1746" s="8" t="s">
        <v>1969</v>
      </c>
      <c r="B1746" s="9" t="s">
        <v>1970</v>
      </c>
      <c r="C1746" s="39"/>
    </row>
    <row r="1747" spans="1:3" ht="31.5" x14ac:dyDescent="0.25">
      <c r="A1747" s="11" t="s">
        <v>1724</v>
      </c>
      <c r="B1747" s="9" t="s">
        <v>1725</v>
      </c>
      <c r="C1747" s="40"/>
    </row>
    <row r="1748" spans="1:3" ht="15.75" x14ac:dyDescent="0.25">
      <c r="A1748" s="16" t="s">
        <v>3236</v>
      </c>
      <c r="B1748" s="17">
        <v>45565</v>
      </c>
      <c r="C1748" s="41"/>
    </row>
    <row r="1749" spans="1:3" ht="78.75" x14ac:dyDescent="0.25">
      <c r="A1749" s="11" t="s">
        <v>452</v>
      </c>
      <c r="B1749" s="9" t="s">
        <v>453</v>
      </c>
      <c r="C1749" s="43">
        <v>42062</v>
      </c>
    </row>
    <row r="1750" spans="1:3" ht="63" x14ac:dyDescent="0.25">
      <c r="A1750" s="11" t="s">
        <v>454</v>
      </c>
      <c r="B1750" s="9" t="s">
        <v>453</v>
      </c>
      <c r="C1750" s="40"/>
    </row>
    <row r="1751" spans="1:3" ht="78.75" x14ac:dyDescent="0.25">
      <c r="A1751" s="11" t="s">
        <v>369</v>
      </c>
      <c r="B1751" s="9" t="s">
        <v>370</v>
      </c>
      <c r="C1751" s="40"/>
    </row>
    <row r="1752" spans="1:3" ht="47.25" x14ac:dyDescent="0.25">
      <c r="A1752" s="11" t="s">
        <v>1583</v>
      </c>
      <c r="B1752" s="9" t="s">
        <v>1584</v>
      </c>
      <c r="C1752" s="40"/>
    </row>
    <row r="1753" spans="1:3" ht="15.75" x14ac:dyDescent="0.25">
      <c r="A1753" s="8" t="s">
        <v>2470</v>
      </c>
      <c r="B1753" s="9">
        <v>43447</v>
      </c>
      <c r="C1753" s="39"/>
    </row>
    <row r="1754" spans="1:3" ht="15.75" x14ac:dyDescent="0.25">
      <c r="A1754" s="8" t="s">
        <v>2699</v>
      </c>
      <c r="B1754" s="10">
        <v>44057</v>
      </c>
      <c r="C1754" s="39"/>
    </row>
    <row r="1755" spans="1:3" ht="15.75" x14ac:dyDescent="0.25">
      <c r="A1755" s="11" t="s">
        <v>934</v>
      </c>
      <c r="B1755" s="9">
        <v>40855</v>
      </c>
      <c r="C1755" s="40"/>
    </row>
    <row r="1756" spans="1:3" ht="15.75" x14ac:dyDescent="0.25">
      <c r="A1756" s="11" t="s">
        <v>1175</v>
      </c>
      <c r="B1756" s="9">
        <v>41302</v>
      </c>
      <c r="C1756" s="40"/>
    </row>
    <row r="1757" spans="1:3" ht="15.75" x14ac:dyDescent="0.25">
      <c r="A1757" s="8" t="s">
        <v>2492</v>
      </c>
      <c r="B1757" s="9">
        <v>43489</v>
      </c>
      <c r="C1757" s="39"/>
    </row>
    <row r="1758" spans="1:3" ht="31.5" x14ac:dyDescent="0.25">
      <c r="A1758" s="11" t="s">
        <v>1917</v>
      </c>
      <c r="B1758" s="9" t="s">
        <v>1918</v>
      </c>
      <c r="C1758" s="40"/>
    </row>
    <row r="1759" spans="1:3" ht="31.5" x14ac:dyDescent="0.25">
      <c r="A1759" s="11" t="s">
        <v>1886</v>
      </c>
      <c r="B1759" s="9" t="s">
        <v>1887</v>
      </c>
      <c r="C1759" s="40"/>
    </row>
    <row r="1760" spans="1:3" ht="15.75" x14ac:dyDescent="0.25">
      <c r="A1760" s="8" t="s">
        <v>3204</v>
      </c>
      <c r="B1760" s="10">
        <v>45443</v>
      </c>
      <c r="C1760" s="39"/>
    </row>
    <row r="1761" spans="1:3" ht="15.75" x14ac:dyDescent="0.25">
      <c r="A1761" s="11" t="s">
        <v>604</v>
      </c>
      <c r="B1761" s="9" t="s">
        <v>605</v>
      </c>
      <c r="C1761" s="40"/>
    </row>
    <row r="1762" spans="1:3" ht="47.25" x14ac:dyDescent="0.25">
      <c r="A1762" s="11" t="s">
        <v>263</v>
      </c>
      <c r="B1762" s="9" t="s">
        <v>264</v>
      </c>
      <c r="C1762" s="40"/>
    </row>
    <row r="1763" spans="1:3" ht="15.75" x14ac:dyDescent="0.25">
      <c r="A1763" s="8" t="s">
        <v>2713</v>
      </c>
      <c r="B1763" s="10">
        <v>44112</v>
      </c>
      <c r="C1763" s="39"/>
    </row>
    <row r="1764" spans="1:3" ht="15.75" x14ac:dyDescent="0.25">
      <c r="A1764" s="11" t="s">
        <v>775</v>
      </c>
      <c r="B1764" s="9" t="s">
        <v>776</v>
      </c>
      <c r="C1764" s="40"/>
    </row>
    <row r="1765" spans="1:3" ht="15.75" x14ac:dyDescent="0.25">
      <c r="A1765" s="11" t="s">
        <v>743</v>
      </c>
      <c r="B1765" s="9">
        <v>40469</v>
      </c>
      <c r="C1765" s="40"/>
    </row>
    <row r="1766" spans="1:3" ht="15.75" x14ac:dyDescent="0.25">
      <c r="A1766" s="11" t="s">
        <v>987</v>
      </c>
      <c r="B1766" s="9">
        <v>40935</v>
      </c>
      <c r="C1766" s="40"/>
    </row>
    <row r="1767" spans="1:3" ht="47.25" x14ac:dyDescent="0.25">
      <c r="A1767" s="8" t="s">
        <v>2596</v>
      </c>
      <c r="B1767" s="9" t="s">
        <v>2597</v>
      </c>
      <c r="C1767" s="39"/>
    </row>
    <row r="1768" spans="1:3" ht="47.25" x14ac:dyDescent="0.25">
      <c r="A1768" s="11" t="s">
        <v>633</v>
      </c>
      <c r="B1768" s="19" t="s">
        <v>634</v>
      </c>
      <c r="C1768" s="40"/>
    </row>
    <row r="1769" spans="1:3" ht="15.75" x14ac:dyDescent="0.25">
      <c r="A1769" s="8" t="s">
        <v>2752</v>
      </c>
      <c r="B1769" s="10">
        <v>44244</v>
      </c>
      <c r="C1769" s="39"/>
    </row>
    <row r="1770" spans="1:3" ht="15.75" x14ac:dyDescent="0.25">
      <c r="A1770" s="8" t="s">
        <v>2173</v>
      </c>
      <c r="B1770" s="9">
        <v>42964</v>
      </c>
      <c r="C1770" s="39"/>
    </row>
    <row r="1771" spans="1:3" ht="15.75" x14ac:dyDescent="0.25">
      <c r="A1771" s="11" t="s">
        <v>411</v>
      </c>
      <c r="B1771" s="9">
        <v>40014</v>
      </c>
      <c r="C1771" s="40"/>
    </row>
    <row r="1772" spans="1:3" ht="15.75" x14ac:dyDescent="0.25">
      <c r="A1772" s="11" t="s">
        <v>1421</v>
      </c>
      <c r="B1772" s="9">
        <v>41796</v>
      </c>
      <c r="C1772" s="40"/>
    </row>
    <row r="1773" spans="1:3" ht="15.75" x14ac:dyDescent="0.25">
      <c r="A1773" s="11" t="s">
        <v>1748</v>
      </c>
      <c r="B1773" s="9">
        <v>42382</v>
      </c>
      <c r="C1773" s="40"/>
    </row>
    <row r="1774" spans="1:3" ht="15.75" x14ac:dyDescent="0.25">
      <c r="A1774" s="11" t="s">
        <v>172</v>
      </c>
      <c r="B1774" s="9">
        <v>39784</v>
      </c>
      <c r="C1774" s="40"/>
    </row>
    <row r="1775" spans="1:3" ht="15.75" x14ac:dyDescent="0.25">
      <c r="A1775" s="8" t="s">
        <v>2516</v>
      </c>
      <c r="B1775" s="9">
        <v>43563</v>
      </c>
      <c r="C1775" s="39"/>
    </row>
    <row r="1776" spans="1:3" ht="47.25" x14ac:dyDescent="0.25">
      <c r="A1776" s="8" t="s">
        <v>2207</v>
      </c>
      <c r="B1776" s="9" t="s">
        <v>2208</v>
      </c>
      <c r="C1776" s="39"/>
    </row>
    <row r="1777" spans="1:3" ht="15.75" x14ac:dyDescent="0.25">
      <c r="A1777" s="8" t="s">
        <v>3054</v>
      </c>
      <c r="B1777" s="10">
        <v>44953</v>
      </c>
      <c r="C1777" s="39"/>
    </row>
    <row r="1778" spans="1:3" ht="47.25" x14ac:dyDescent="0.25">
      <c r="A1778" s="11" t="s">
        <v>230</v>
      </c>
      <c r="B1778" s="9" t="s">
        <v>231</v>
      </c>
      <c r="C1778" s="40"/>
    </row>
    <row r="1779" spans="1:3" ht="31.5" x14ac:dyDescent="0.25">
      <c r="A1779" s="8" t="s">
        <v>2058</v>
      </c>
      <c r="B1779" s="9">
        <v>42809</v>
      </c>
      <c r="C1779" s="39"/>
    </row>
    <row r="1780" spans="1:3" ht="15.75" x14ac:dyDescent="0.25">
      <c r="A1780" s="8" t="s">
        <v>2140</v>
      </c>
      <c r="B1780" s="9">
        <v>42901</v>
      </c>
      <c r="C1780" s="39"/>
    </row>
    <row r="1781" spans="1:3" ht="47.25" x14ac:dyDescent="0.25">
      <c r="A1781" s="11" t="s">
        <v>2549</v>
      </c>
      <c r="B1781" s="9" t="s">
        <v>2550</v>
      </c>
      <c r="C1781" s="39"/>
    </row>
    <row r="1782" spans="1:3" ht="47.25" x14ac:dyDescent="0.25">
      <c r="A1782" s="8" t="s">
        <v>1988</v>
      </c>
      <c r="B1782" s="9" t="s">
        <v>1989</v>
      </c>
      <c r="C1782" s="39"/>
    </row>
    <row r="1783" spans="1:3" ht="63" x14ac:dyDescent="0.25">
      <c r="A1783" s="8" t="s">
        <v>3058</v>
      </c>
      <c r="B1783" s="14" t="s">
        <v>3059</v>
      </c>
      <c r="C1783" s="42">
        <v>44965</v>
      </c>
    </row>
    <row r="1784" spans="1:3" ht="110.25" x14ac:dyDescent="0.25">
      <c r="A1784" s="11" t="s">
        <v>1448</v>
      </c>
      <c r="B1784" s="19" t="s">
        <v>1449</v>
      </c>
      <c r="C1784" s="42">
        <v>44965</v>
      </c>
    </row>
    <row r="1785" spans="1:3" ht="15.75" x14ac:dyDescent="0.25">
      <c r="A1785" s="11" t="s">
        <v>1106</v>
      </c>
      <c r="B1785" s="9">
        <v>41151</v>
      </c>
      <c r="C1785" s="40"/>
    </row>
    <row r="1786" spans="1:3" ht="31.5" x14ac:dyDescent="0.25">
      <c r="A1786" s="11" t="s">
        <v>896</v>
      </c>
      <c r="B1786" s="9">
        <v>40764</v>
      </c>
      <c r="C1786" s="40"/>
    </row>
    <row r="1787" spans="1:3" ht="15.75" x14ac:dyDescent="0.25">
      <c r="A1787" s="8" t="s">
        <v>3050</v>
      </c>
      <c r="B1787" s="10">
        <v>44938</v>
      </c>
      <c r="C1787" s="39"/>
    </row>
    <row r="1788" spans="1:3" ht="31.5" x14ac:dyDescent="0.25">
      <c r="A1788" s="11" t="s">
        <v>1776</v>
      </c>
      <c r="B1788" s="9" t="s">
        <v>1777</v>
      </c>
      <c r="C1788" s="40"/>
    </row>
    <row r="1789" spans="1:3" ht="15.75" x14ac:dyDescent="0.25">
      <c r="A1789" s="11" t="s">
        <v>303</v>
      </c>
      <c r="B1789" s="9">
        <v>39917</v>
      </c>
      <c r="C1789" s="40"/>
    </row>
    <row r="1790" spans="1:3" ht="47.25" x14ac:dyDescent="0.25">
      <c r="A1790" s="11" t="s">
        <v>652</v>
      </c>
      <c r="B1790" s="9" t="s">
        <v>653</v>
      </c>
      <c r="C1790" s="40"/>
    </row>
    <row r="1791" spans="1:3" ht="15.75" x14ac:dyDescent="0.25">
      <c r="A1791" s="8" t="s">
        <v>2351</v>
      </c>
      <c r="B1791" s="9">
        <v>43224</v>
      </c>
      <c r="C1791" s="39"/>
    </row>
    <row r="1792" spans="1:3" ht="15.75" x14ac:dyDescent="0.25">
      <c r="A1792" s="8" t="s">
        <v>2463</v>
      </c>
      <c r="B1792" s="9">
        <v>43430</v>
      </c>
      <c r="C1792" s="39"/>
    </row>
    <row r="1793" spans="1:3" ht="15.75" x14ac:dyDescent="0.25">
      <c r="A1793" s="11" t="s">
        <v>808</v>
      </c>
      <c r="B1793" s="9">
        <v>40598</v>
      </c>
      <c r="C1793" s="40"/>
    </row>
    <row r="1794" spans="1:3" ht="15.75" x14ac:dyDescent="0.25">
      <c r="A1794" s="11" t="s">
        <v>1197</v>
      </c>
      <c r="B1794" s="9">
        <v>41359</v>
      </c>
      <c r="C1794" s="40"/>
    </row>
    <row r="1795" spans="1:3" ht="15.75" x14ac:dyDescent="0.25">
      <c r="A1795" s="8" t="s">
        <v>2680</v>
      </c>
      <c r="B1795" s="10">
        <v>44020</v>
      </c>
      <c r="C1795" s="39"/>
    </row>
    <row r="1796" spans="1:3" ht="15.75" x14ac:dyDescent="0.25">
      <c r="A1796" s="11" t="s">
        <v>204</v>
      </c>
      <c r="B1796" s="9">
        <v>39839</v>
      </c>
      <c r="C1796" s="40"/>
    </row>
    <row r="1797" spans="1:3" ht="15.75" x14ac:dyDescent="0.25">
      <c r="A1797" s="8" t="s">
        <v>2900</v>
      </c>
      <c r="B1797" s="15" t="s">
        <v>2901</v>
      </c>
      <c r="C1797" s="39"/>
    </row>
    <row r="1798" spans="1:3" ht="15.75" x14ac:dyDescent="0.25">
      <c r="A1798" s="11" t="s">
        <v>572</v>
      </c>
      <c r="B1798" s="9">
        <v>40239</v>
      </c>
      <c r="C1798" s="40"/>
    </row>
    <row r="1799" spans="1:3" ht="31.5" x14ac:dyDescent="0.25">
      <c r="A1799" s="11" t="s">
        <v>1820</v>
      </c>
      <c r="B1799" s="9" t="s">
        <v>1821</v>
      </c>
      <c r="C1799" s="40"/>
    </row>
    <row r="1800" spans="1:3" ht="31.5" x14ac:dyDescent="0.25">
      <c r="A1800" s="11" t="s">
        <v>1680</v>
      </c>
      <c r="B1800" s="9" t="s">
        <v>1681</v>
      </c>
      <c r="C1800" s="40"/>
    </row>
    <row r="1801" spans="1:3" ht="15.75" x14ac:dyDescent="0.25">
      <c r="A1801" s="11" t="s">
        <v>316</v>
      </c>
      <c r="B1801" s="9">
        <v>39927</v>
      </c>
      <c r="C1801" s="40"/>
    </row>
    <row r="1802" spans="1:3" ht="15.75" x14ac:dyDescent="0.25">
      <c r="A1802" s="8" t="s">
        <v>2164</v>
      </c>
      <c r="B1802" s="9">
        <v>42949</v>
      </c>
      <c r="C1802" s="39"/>
    </row>
    <row r="1803" spans="1:3" ht="47.25" x14ac:dyDescent="0.25">
      <c r="A1803" s="11" t="s">
        <v>546</v>
      </c>
      <c r="B1803" s="9" t="s">
        <v>547</v>
      </c>
      <c r="C1803" s="40"/>
    </row>
    <row r="1804" spans="1:3" ht="15.75" x14ac:dyDescent="0.25">
      <c r="A1804" s="11" t="s">
        <v>1408</v>
      </c>
      <c r="B1804" s="9">
        <v>41773</v>
      </c>
      <c r="C1804" s="40"/>
    </row>
    <row r="1805" spans="1:3" ht="31.5" x14ac:dyDescent="0.25">
      <c r="A1805" s="11" t="s">
        <v>1783</v>
      </c>
      <c r="B1805" s="9" t="s">
        <v>1784</v>
      </c>
      <c r="C1805" s="40"/>
    </row>
    <row r="1806" spans="1:3" ht="78.75" x14ac:dyDescent="0.25">
      <c r="A1806" s="8" t="s">
        <v>2012</v>
      </c>
      <c r="B1806" s="9" t="s">
        <v>2013</v>
      </c>
      <c r="C1806" s="43">
        <v>42761</v>
      </c>
    </row>
    <row r="1807" spans="1:3" ht="15.75" x14ac:dyDescent="0.25">
      <c r="A1807" s="8" t="s">
        <v>3140</v>
      </c>
      <c r="B1807" s="10">
        <v>45177</v>
      </c>
      <c r="C1807" s="39"/>
    </row>
    <row r="1808" spans="1:3" ht="15.75" x14ac:dyDescent="0.25">
      <c r="A1808" s="11" t="s">
        <v>1180</v>
      </c>
      <c r="B1808" s="9">
        <v>41310</v>
      </c>
      <c r="C1808" s="40"/>
    </row>
    <row r="1809" spans="1:3" ht="15.75" x14ac:dyDescent="0.25">
      <c r="A1809" s="11" t="s">
        <v>807</v>
      </c>
      <c r="B1809" s="9">
        <v>40597</v>
      </c>
      <c r="C1809" s="40"/>
    </row>
    <row r="1810" spans="1:3" ht="15.75" x14ac:dyDescent="0.25">
      <c r="A1810" s="8" t="s">
        <v>2962</v>
      </c>
      <c r="B1810" s="10">
        <v>44691</v>
      </c>
      <c r="C1810" s="39"/>
    </row>
    <row r="1811" spans="1:3" ht="15.75" x14ac:dyDescent="0.25">
      <c r="A1811" s="8" t="s">
        <v>3208</v>
      </c>
      <c r="B1811" s="10">
        <v>45463</v>
      </c>
      <c r="C1811" s="39"/>
    </row>
    <row r="1812" spans="1:3" ht="47.25" x14ac:dyDescent="0.25">
      <c r="A1812" s="8" t="s">
        <v>2740</v>
      </c>
      <c r="B1812" s="14" t="s">
        <v>2741</v>
      </c>
      <c r="C1812" s="39"/>
    </row>
    <row r="1813" spans="1:3" ht="15.75" x14ac:dyDescent="0.25">
      <c r="A1813" s="8" t="s">
        <v>2408</v>
      </c>
      <c r="B1813" s="9">
        <v>43335</v>
      </c>
      <c r="C1813" s="39"/>
    </row>
    <row r="1814" spans="1:3" ht="15.75" x14ac:dyDescent="0.25">
      <c r="A1814" s="8" t="s">
        <v>2237</v>
      </c>
      <c r="B1814" s="9">
        <v>43038</v>
      </c>
      <c r="C1814" s="39"/>
    </row>
    <row r="1815" spans="1:3" ht="15.75" x14ac:dyDescent="0.25">
      <c r="A1815" s="11" t="s">
        <v>283</v>
      </c>
      <c r="B1815" s="9">
        <v>39899</v>
      </c>
      <c r="C1815" s="40"/>
    </row>
    <row r="1816" spans="1:3" ht="15.75" x14ac:dyDescent="0.25">
      <c r="A1816" s="11" t="s">
        <v>1091</v>
      </c>
      <c r="B1816" s="9">
        <v>41129</v>
      </c>
      <c r="C1816" s="40"/>
    </row>
    <row r="1817" spans="1:3" ht="78.75" x14ac:dyDescent="0.25">
      <c r="A1817" s="8" t="s">
        <v>2535</v>
      </c>
      <c r="B1817" s="9" t="s">
        <v>2536</v>
      </c>
      <c r="C1817" s="39"/>
    </row>
    <row r="1818" spans="1:3" ht="15.75" x14ac:dyDescent="0.25">
      <c r="A1818" s="11" t="s">
        <v>1079</v>
      </c>
      <c r="B1818" s="9">
        <v>41109</v>
      </c>
      <c r="C1818" s="40"/>
    </row>
    <row r="1819" spans="1:3" ht="31.5" x14ac:dyDescent="0.25">
      <c r="A1819" s="8" t="s">
        <v>2191</v>
      </c>
      <c r="B1819" s="9">
        <v>42990</v>
      </c>
      <c r="C1819" s="39"/>
    </row>
    <row r="1820" spans="1:3" ht="15.75" x14ac:dyDescent="0.25">
      <c r="A1820" s="11" t="s">
        <v>484</v>
      </c>
      <c r="B1820" s="9">
        <v>40094</v>
      </c>
      <c r="C1820" s="40"/>
    </row>
    <row r="1821" spans="1:3" ht="15.75" x14ac:dyDescent="0.25">
      <c r="A1821" s="11" t="s">
        <v>1846</v>
      </c>
      <c r="B1821" s="9">
        <v>42520</v>
      </c>
      <c r="C1821" s="40"/>
    </row>
    <row r="1822" spans="1:3" ht="15.75" x14ac:dyDescent="0.25">
      <c r="A1822" s="8" t="s">
        <v>2941</v>
      </c>
      <c r="B1822" s="15" t="s">
        <v>2940</v>
      </c>
      <c r="C1822" s="39"/>
    </row>
    <row r="1823" spans="1:3" ht="15.75" x14ac:dyDescent="0.25">
      <c r="A1823" s="11" t="s">
        <v>439</v>
      </c>
      <c r="B1823" s="9">
        <v>40045</v>
      </c>
      <c r="C1823" s="40"/>
    </row>
    <row r="1824" spans="1:3" ht="15.75" x14ac:dyDescent="0.25">
      <c r="A1824" s="8" t="s">
        <v>1982</v>
      </c>
      <c r="B1824" s="9">
        <v>42723</v>
      </c>
      <c r="C1824" s="39"/>
    </row>
    <row r="1825" spans="1:3" ht="47.25" x14ac:dyDescent="0.25">
      <c r="A1825" s="8" t="s">
        <v>2894</v>
      </c>
      <c r="B1825" s="18" t="s">
        <v>2895</v>
      </c>
      <c r="C1825" s="39"/>
    </row>
    <row r="1826" spans="1:3" ht="15.75" x14ac:dyDescent="0.25">
      <c r="A1826" s="16" t="s">
        <v>3291</v>
      </c>
      <c r="B1826" s="17">
        <v>45859</v>
      </c>
      <c r="C1826" s="41"/>
    </row>
    <row r="1827" spans="1:3" ht="15.75" x14ac:dyDescent="0.25">
      <c r="A1827" s="8" t="s">
        <v>2410</v>
      </c>
      <c r="B1827" s="9">
        <v>43340</v>
      </c>
      <c r="C1827" s="39"/>
    </row>
    <row r="1828" spans="1:3" ht="15.75" x14ac:dyDescent="0.25">
      <c r="A1828" s="11" t="s">
        <v>1852</v>
      </c>
      <c r="B1828" s="9">
        <v>42531</v>
      </c>
      <c r="C1828" s="40"/>
    </row>
    <row r="1829" spans="1:3" ht="15.75" x14ac:dyDescent="0.25">
      <c r="A1829" s="11" t="s">
        <v>1624</v>
      </c>
      <c r="B1829" s="9">
        <v>42156</v>
      </c>
      <c r="C1829" s="40"/>
    </row>
    <row r="1830" spans="1:3" ht="15.75" x14ac:dyDescent="0.25">
      <c r="A1830" s="11" t="s">
        <v>404</v>
      </c>
      <c r="B1830" s="9">
        <v>40003</v>
      </c>
      <c r="C1830" s="40"/>
    </row>
    <row r="1831" spans="1:3" ht="31.5" x14ac:dyDescent="0.25">
      <c r="A1831" s="11" t="s">
        <v>1755</v>
      </c>
      <c r="B1831" s="9" t="s">
        <v>1756</v>
      </c>
      <c r="C1831" s="40"/>
    </row>
    <row r="1832" spans="1:3" ht="15.75" x14ac:dyDescent="0.25">
      <c r="A1832" s="8" t="s">
        <v>2061</v>
      </c>
      <c r="B1832" s="9">
        <v>42811</v>
      </c>
      <c r="C1832" s="39"/>
    </row>
    <row r="1833" spans="1:3" ht="15.75" x14ac:dyDescent="0.25">
      <c r="A1833" s="8" t="s">
        <v>2359</v>
      </c>
      <c r="B1833" s="9">
        <v>43238</v>
      </c>
      <c r="C1833" s="39"/>
    </row>
    <row r="1834" spans="1:3" ht="15.75" x14ac:dyDescent="0.25">
      <c r="A1834" s="8" t="s">
        <v>2044</v>
      </c>
      <c r="B1834" s="9">
        <v>42794</v>
      </c>
      <c r="C1834" s="39"/>
    </row>
    <row r="1835" spans="1:3" ht="15.75" x14ac:dyDescent="0.25">
      <c r="A1835" s="8" t="s">
        <v>3166</v>
      </c>
      <c r="B1835" s="10">
        <v>45302</v>
      </c>
      <c r="C1835" s="39"/>
    </row>
    <row r="1836" spans="1:3" ht="15.75" x14ac:dyDescent="0.25">
      <c r="A1836" s="11" t="s">
        <v>403</v>
      </c>
      <c r="B1836" s="9">
        <v>40003</v>
      </c>
      <c r="C1836" s="40"/>
    </row>
    <row r="1837" spans="1:3" ht="47.25" x14ac:dyDescent="0.25">
      <c r="A1837" s="8" t="s">
        <v>2910</v>
      </c>
      <c r="B1837" s="18" t="s">
        <v>2911</v>
      </c>
      <c r="C1837" s="39"/>
    </row>
    <row r="1838" spans="1:3" ht="47.25" x14ac:dyDescent="0.25">
      <c r="A1838" s="8" t="s">
        <v>3003</v>
      </c>
      <c r="B1838" s="18" t="s">
        <v>3004</v>
      </c>
      <c r="C1838" s="39"/>
    </row>
    <row r="1839" spans="1:3" ht="47.25" x14ac:dyDescent="0.25">
      <c r="A1839" s="11" t="s">
        <v>1922</v>
      </c>
      <c r="B1839" s="9" t="s">
        <v>1923</v>
      </c>
      <c r="C1839" s="40"/>
    </row>
    <row r="1840" spans="1:3" ht="47.25" x14ac:dyDescent="0.25">
      <c r="A1840" s="8" t="s">
        <v>2601</v>
      </c>
      <c r="B1840" s="9" t="s">
        <v>2602</v>
      </c>
      <c r="C1840" s="39"/>
    </row>
    <row r="1841" spans="1:3" ht="63" x14ac:dyDescent="0.25">
      <c r="A1841" s="11" t="s">
        <v>1085</v>
      </c>
      <c r="B1841" s="9" t="s">
        <v>1086</v>
      </c>
      <c r="C1841" s="40"/>
    </row>
    <row r="1842" spans="1:3" ht="15.75" x14ac:dyDescent="0.25">
      <c r="A1842" s="11" t="s">
        <v>294</v>
      </c>
      <c r="B1842" s="9">
        <v>39905</v>
      </c>
      <c r="C1842" s="40"/>
    </row>
    <row r="1843" spans="1:3" ht="15.75" x14ac:dyDescent="0.25">
      <c r="A1843" s="8" t="s">
        <v>3177</v>
      </c>
      <c r="B1843" s="10">
        <v>45335</v>
      </c>
      <c r="C1843" s="39"/>
    </row>
    <row r="1844" spans="1:3" ht="15.75" x14ac:dyDescent="0.25">
      <c r="A1844" s="11" t="s">
        <v>1826</v>
      </c>
      <c r="B1844" s="9">
        <v>42493</v>
      </c>
      <c r="C1844" s="40"/>
    </row>
    <row r="1845" spans="1:3" ht="15.75" x14ac:dyDescent="0.25">
      <c r="A1845" s="8" t="s">
        <v>2578</v>
      </c>
      <c r="B1845" s="9">
        <v>43651</v>
      </c>
      <c r="C1845" s="39"/>
    </row>
    <row r="1846" spans="1:3" ht="15.75" x14ac:dyDescent="0.25">
      <c r="A1846" s="8" t="s">
        <v>2847</v>
      </c>
      <c r="B1846" s="15" t="s">
        <v>2848</v>
      </c>
      <c r="C1846" s="39"/>
    </row>
    <row r="1847" spans="1:3" ht="15.75" x14ac:dyDescent="0.25">
      <c r="A1847" s="8" t="s">
        <v>2250</v>
      </c>
      <c r="B1847" s="9">
        <v>43055</v>
      </c>
      <c r="C1847" s="39"/>
    </row>
    <row r="1848" spans="1:3" ht="15.75" x14ac:dyDescent="0.25">
      <c r="A1848" s="11" t="s">
        <v>812</v>
      </c>
      <c r="B1848" s="9">
        <v>40602</v>
      </c>
      <c r="C1848" s="40"/>
    </row>
    <row r="1849" spans="1:3" ht="15.75" x14ac:dyDescent="0.25">
      <c r="A1849" s="11" t="s">
        <v>1282</v>
      </c>
      <c r="B1849" s="9">
        <v>41548</v>
      </c>
      <c r="C1849" s="40"/>
    </row>
    <row r="1850" spans="1:3" ht="15.75" x14ac:dyDescent="0.25">
      <c r="A1850" s="16" t="s">
        <v>3325</v>
      </c>
      <c r="B1850" s="17">
        <v>46013</v>
      </c>
      <c r="C1850" s="49"/>
    </row>
    <row r="1851" spans="1:3" ht="15.75" x14ac:dyDescent="0.25">
      <c r="A1851" s="11" t="s">
        <v>818</v>
      </c>
      <c r="B1851" s="9">
        <v>40609</v>
      </c>
      <c r="C1851" s="40"/>
    </row>
    <row r="1852" spans="1:3" ht="15.75" x14ac:dyDescent="0.25">
      <c r="A1852" s="11" t="s">
        <v>366</v>
      </c>
      <c r="B1852" s="9">
        <v>39969</v>
      </c>
      <c r="C1852" s="40"/>
    </row>
    <row r="1853" spans="1:3" ht="63" x14ac:dyDescent="0.25">
      <c r="A1853" s="11" t="s">
        <v>1110</v>
      </c>
      <c r="B1853" s="9" t="s">
        <v>1111</v>
      </c>
      <c r="C1853" s="40"/>
    </row>
    <row r="1854" spans="1:3" ht="15.75" x14ac:dyDescent="0.25">
      <c r="A1854" s="11" t="s">
        <v>255</v>
      </c>
      <c r="B1854" s="9">
        <v>39884</v>
      </c>
      <c r="C1854" s="40"/>
    </row>
    <row r="1855" spans="1:3" ht="31.5" x14ac:dyDescent="0.25">
      <c r="A1855" s="11" t="s">
        <v>1134</v>
      </c>
      <c r="B1855" s="9" t="s">
        <v>1135</v>
      </c>
      <c r="C1855" s="40"/>
    </row>
    <row r="1856" spans="1:3" ht="15.75" x14ac:dyDescent="0.25">
      <c r="A1856" s="11" t="s">
        <v>1653</v>
      </c>
      <c r="B1856" s="9">
        <v>42212</v>
      </c>
      <c r="C1856" s="40"/>
    </row>
    <row r="1857" spans="1:3" ht="15.75" x14ac:dyDescent="0.25">
      <c r="A1857" s="11" t="s">
        <v>1465</v>
      </c>
      <c r="B1857" s="9">
        <v>41886</v>
      </c>
      <c r="C1857" s="40"/>
    </row>
    <row r="1858" spans="1:3" ht="15.75" x14ac:dyDescent="0.25">
      <c r="A1858" s="11" t="s">
        <v>1509</v>
      </c>
      <c r="B1858" s="9">
        <v>41953</v>
      </c>
      <c r="C1858" s="40"/>
    </row>
    <row r="1859" spans="1:3" ht="15.75" x14ac:dyDescent="0.25">
      <c r="A1859" s="8" t="s">
        <v>2152</v>
      </c>
      <c r="B1859" s="9">
        <v>42928</v>
      </c>
      <c r="C1859" s="39"/>
    </row>
    <row r="1860" spans="1:3" ht="15.75" x14ac:dyDescent="0.25">
      <c r="A1860" s="8" t="s">
        <v>2606</v>
      </c>
      <c r="B1860" s="9">
        <v>43726</v>
      </c>
      <c r="C1860" s="39"/>
    </row>
    <row r="1861" spans="1:3" ht="15.75" x14ac:dyDescent="0.25">
      <c r="A1861" s="11" t="s">
        <v>1163</v>
      </c>
      <c r="B1861" s="9">
        <v>41267</v>
      </c>
      <c r="C1861" s="40"/>
    </row>
    <row r="1862" spans="1:3" ht="15.75" x14ac:dyDescent="0.25">
      <c r="A1862" s="16" t="s">
        <v>3383</v>
      </c>
      <c r="B1862" s="26">
        <v>46244</v>
      </c>
      <c r="C1862" s="41"/>
    </row>
    <row r="1863" spans="1:3" ht="15.75" x14ac:dyDescent="0.25">
      <c r="A1863" s="16" t="s">
        <v>3337</v>
      </c>
      <c r="B1863" s="17">
        <v>46070</v>
      </c>
      <c r="C1863" s="45"/>
    </row>
    <row r="1864" spans="1:3" ht="15.75" x14ac:dyDescent="0.25">
      <c r="A1864" s="16" t="s">
        <v>3301</v>
      </c>
      <c r="B1864" s="17">
        <v>45894</v>
      </c>
      <c r="C1864" s="41"/>
    </row>
    <row r="1865" spans="1:3" ht="31.5" x14ac:dyDescent="0.25">
      <c r="A1865" s="8" t="s">
        <v>3141</v>
      </c>
      <c r="B1865" s="14" t="s">
        <v>3142</v>
      </c>
      <c r="C1865" s="39"/>
    </row>
    <row r="1866" spans="1:3" ht="15.75" x14ac:dyDescent="0.25">
      <c r="A1866" s="8" t="s">
        <v>2245</v>
      </c>
      <c r="B1866" s="9">
        <v>43048</v>
      </c>
      <c r="C1866" s="39"/>
    </row>
    <row r="1867" spans="1:3" ht="15.75" x14ac:dyDescent="0.25">
      <c r="A1867" s="11" t="s">
        <v>1048</v>
      </c>
      <c r="B1867" s="9">
        <v>41068</v>
      </c>
      <c r="C1867" s="40"/>
    </row>
    <row r="1868" spans="1:3" ht="47.25" x14ac:dyDescent="0.25">
      <c r="A1868" s="11" t="s">
        <v>435</v>
      </c>
      <c r="B1868" s="9" t="s">
        <v>436</v>
      </c>
      <c r="C1868" s="40"/>
    </row>
    <row r="1869" spans="1:3" ht="31.5" x14ac:dyDescent="0.25">
      <c r="A1869" s="11" t="s">
        <v>1746</v>
      </c>
      <c r="B1869" s="9" t="s">
        <v>1747</v>
      </c>
      <c r="C1869" s="40"/>
    </row>
    <row r="1870" spans="1:3" ht="15.75" x14ac:dyDescent="0.25">
      <c r="A1870" s="8" t="s">
        <v>3090</v>
      </c>
      <c r="B1870" s="10">
        <v>45043</v>
      </c>
      <c r="C1870" s="39"/>
    </row>
    <row r="1871" spans="1:3" ht="15.75" x14ac:dyDescent="0.25">
      <c r="A1871" s="8" t="s">
        <v>2192</v>
      </c>
      <c r="B1871" s="9">
        <v>42991</v>
      </c>
      <c r="C1871" s="39"/>
    </row>
    <row r="1872" spans="1:3" ht="15.75" x14ac:dyDescent="0.25">
      <c r="A1872" s="8" t="s">
        <v>2934</v>
      </c>
      <c r="B1872" s="15" t="s">
        <v>2935</v>
      </c>
      <c r="C1872" s="39"/>
    </row>
    <row r="1873" spans="1:3" ht="15.75" x14ac:dyDescent="0.25">
      <c r="A1873" s="11" t="s">
        <v>629</v>
      </c>
      <c r="B1873" s="9">
        <v>40315</v>
      </c>
      <c r="C1873" s="40"/>
    </row>
    <row r="1874" spans="1:3" ht="47.25" x14ac:dyDescent="0.25">
      <c r="A1874" s="11" t="s">
        <v>918</v>
      </c>
      <c r="B1874" s="9" t="s">
        <v>919</v>
      </c>
      <c r="C1874" s="40"/>
    </row>
    <row r="1875" spans="1:3" ht="15.75" x14ac:dyDescent="0.25">
      <c r="A1875" s="8" t="s">
        <v>2180</v>
      </c>
      <c r="B1875" s="9">
        <v>42976</v>
      </c>
      <c r="C1875" s="39"/>
    </row>
    <row r="1876" spans="1:3" ht="15.75" x14ac:dyDescent="0.25">
      <c r="A1876" s="11" t="s">
        <v>1028</v>
      </c>
      <c r="B1876" s="9">
        <v>41019</v>
      </c>
      <c r="C1876" s="40"/>
    </row>
    <row r="1877" spans="1:3" ht="15.75" x14ac:dyDescent="0.25">
      <c r="A1877" s="8" t="s">
        <v>3080</v>
      </c>
      <c r="B1877" s="10">
        <v>45026</v>
      </c>
      <c r="C1877" s="39"/>
    </row>
    <row r="1878" spans="1:3" ht="15.75" x14ac:dyDescent="0.25">
      <c r="A1878" s="11" t="s">
        <v>649</v>
      </c>
      <c r="B1878" s="9">
        <v>40340</v>
      </c>
      <c r="C1878" s="40"/>
    </row>
    <row r="1879" spans="1:3" ht="15.75" x14ac:dyDescent="0.25">
      <c r="A1879" s="11" t="s">
        <v>1030</v>
      </c>
      <c r="B1879" s="9">
        <v>41024</v>
      </c>
      <c r="C1879" s="40"/>
    </row>
    <row r="1880" spans="1:3" ht="15.75" x14ac:dyDescent="0.25">
      <c r="A1880" s="11" t="s">
        <v>696</v>
      </c>
      <c r="B1880" s="9">
        <v>40414</v>
      </c>
      <c r="C1880" s="40"/>
    </row>
    <row r="1881" spans="1:3" ht="15.75" x14ac:dyDescent="0.25">
      <c r="A1881" s="8" t="s">
        <v>2406</v>
      </c>
      <c r="B1881" s="9">
        <v>43328</v>
      </c>
      <c r="C1881" s="39"/>
    </row>
    <row r="1882" spans="1:3" ht="15.75" x14ac:dyDescent="0.25">
      <c r="A1882" s="8" t="s">
        <v>2928</v>
      </c>
      <c r="B1882" s="15" t="s">
        <v>2929</v>
      </c>
      <c r="C1882" s="39"/>
    </row>
    <row r="1883" spans="1:3" ht="63" x14ac:dyDescent="0.25">
      <c r="A1883" s="11" t="s">
        <v>1235</v>
      </c>
      <c r="B1883" s="9" t="s">
        <v>1236</v>
      </c>
      <c r="C1883" s="43">
        <v>45973</v>
      </c>
    </row>
    <row r="1884" spans="1:3" ht="47.25" x14ac:dyDescent="0.25">
      <c r="A1884" s="8" t="s">
        <v>2218</v>
      </c>
      <c r="B1884" s="19" t="s">
        <v>2219</v>
      </c>
      <c r="C1884" s="39"/>
    </row>
    <row r="1885" spans="1:3" ht="15.75" x14ac:dyDescent="0.25">
      <c r="A1885" s="11" t="s">
        <v>969</v>
      </c>
      <c r="B1885" s="9">
        <v>40921</v>
      </c>
      <c r="C1885" s="40"/>
    </row>
    <row r="1886" spans="1:3" ht="15.75" x14ac:dyDescent="0.25">
      <c r="A1886" s="11" t="s">
        <v>1563</v>
      </c>
      <c r="B1886" s="9">
        <v>42043</v>
      </c>
      <c r="C1886" s="40"/>
    </row>
    <row r="1887" spans="1:3" ht="15.75" x14ac:dyDescent="0.25">
      <c r="A1887" s="11" t="s">
        <v>1671</v>
      </c>
      <c r="B1887" s="9">
        <v>42256</v>
      </c>
      <c r="C1887" s="40"/>
    </row>
    <row r="1888" spans="1:3" ht="15.75" x14ac:dyDescent="0.25">
      <c r="A1888" s="8" t="s">
        <v>2833</v>
      </c>
      <c r="B1888" s="10">
        <v>44441</v>
      </c>
      <c r="C1888" s="39"/>
    </row>
    <row r="1889" spans="1:3" ht="15.75" x14ac:dyDescent="0.25">
      <c r="A1889" s="11" t="s">
        <v>763</v>
      </c>
      <c r="B1889" s="9">
        <v>40500</v>
      </c>
      <c r="C1889" s="40"/>
    </row>
    <row r="1890" spans="1:3" ht="47.25" x14ac:dyDescent="0.25">
      <c r="A1890" s="8" t="s">
        <v>2119</v>
      </c>
      <c r="B1890" s="19" t="s">
        <v>2120</v>
      </c>
      <c r="C1890" s="39"/>
    </row>
    <row r="1891" spans="1:3" ht="63" x14ac:dyDescent="0.25">
      <c r="A1891" s="8" t="s">
        <v>1966</v>
      </c>
      <c r="B1891" s="9">
        <v>42704</v>
      </c>
      <c r="C1891" s="42">
        <v>42703</v>
      </c>
    </row>
    <row r="1892" spans="1:3" ht="15.75" x14ac:dyDescent="0.25">
      <c r="A1892" s="11" t="s">
        <v>661</v>
      </c>
      <c r="B1892" s="9">
        <v>40351</v>
      </c>
      <c r="C1892" s="40"/>
    </row>
    <row r="1893" spans="1:3" ht="15.75" x14ac:dyDescent="0.25">
      <c r="A1893" s="11" t="s">
        <v>1360</v>
      </c>
      <c r="B1893" s="9">
        <v>41708</v>
      </c>
      <c r="C1893" s="40"/>
    </row>
    <row r="1894" spans="1:3" ht="15.75" x14ac:dyDescent="0.25">
      <c r="A1894" s="11" t="s">
        <v>1678</v>
      </c>
      <c r="B1894" s="9">
        <v>42269</v>
      </c>
      <c r="C1894" s="40"/>
    </row>
    <row r="1895" spans="1:3" ht="15.75" x14ac:dyDescent="0.25">
      <c r="A1895" s="8" t="s">
        <v>3173</v>
      </c>
      <c r="B1895" s="10">
        <v>45323</v>
      </c>
      <c r="C1895" s="39"/>
    </row>
    <row r="1896" spans="1:3" ht="15.75" x14ac:dyDescent="0.25">
      <c r="A1896" s="11" t="s">
        <v>1586</v>
      </c>
      <c r="B1896" s="9">
        <v>42096</v>
      </c>
      <c r="C1896" s="40"/>
    </row>
    <row r="1897" spans="1:3" ht="15.75" x14ac:dyDescent="0.25">
      <c r="A1897" s="8" t="s">
        <v>2697</v>
      </c>
      <c r="B1897" s="10">
        <v>44048</v>
      </c>
      <c r="C1897" s="39"/>
    </row>
    <row r="1898" spans="1:3" ht="63" x14ac:dyDescent="0.25">
      <c r="A1898" s="11" t="s">
        <v>159</v>
      </c>
      <c r="B1898" s="9" t="s">
        <v>160</v>
      </c>
      <c r="C1898" s="42">
        <v>45030</v>
      </c>
    </row>
    <row r="1899" spans="1:3" ht="15.75" x14ac:dyDescent="0.25">
      <c r="A1899" s="8" t="s">
        <v>3092</v>
      </c>
      <c r="B1899" s="10">
        <v>45049</v>
      </c>
      <c r="C1899" s="39"/>
    </row>
    <row r="1900" spans="1:3" ht="63" x14ac:dyDescent="0.25">
      <c r="A1900" s="8" t="s">
        <v>2060</v>
      </c>
      <c r="B1900" s="9">
        <v>42809</v>
      </c>
      <c r="C1900" s="42">
        <v>42809</v>
      </c>
    </row>
    <row r="1901" spans="1:3" ht="15.75" x14ac:dyDescent="0.25">
      <c r="A1901" s="11" t="s">
        <v>1825</v>
      </c>
      <c r="B1901" s="9">
        <v>42489</v>
      </c>
      <c r="C1901" s="40"/>
    </row>
    <row r="1902" spans="1:3" ht="15.75" x14ac:dyDescent="0.25">
      <c r="A1902" s="11" t="s">
        <v>886</v>
      </c>
      <c r="B1902" s="9">
        <v>40746</v>
      </c>
      <c r="C1902" s="40"/>
    </row>
    <row r="1903" spans="1:3" ht="15.75" x14ac:dyDescent="0.25">
      <c r="A1903" s="8" t="s">
        <v>2229</v>
      </c>
      <c r="B1903" s="9">
        <v>43026</v>
      </c>
      <c r="C1903" s="39"/>
    </row>
    <row r="1904" spans="1:3" ht="15.75" x14ac:dyDescent="0.25">
      <c r="A1904" s="11" t="s">
        <v>210</v>
      </c>
      <c r="B1904" s="9">
        <v>39843</v>
      </c>
      <c r="C1904" s="40"/>
    </row>
    <row r="1905" spans="1:3" ht="15.75" x14ac:dyDescent="0.25">
      <c r="A1905" s="11" t="s">
        <v>1214</v>
      </c>
      <c r="B1905" s="9">
        <v>41416</v>
      </c>
      <c r="C1905" s="40"/>
    </row>
    <row r="1906" spans="1:3" ht="31.5" x14ac:dyDescent="0.25">
      <c r="A1906" s="11" t="s">
        <v>1217</v>
      </c>
      <c r="B1906" s="9">
        <v>41424</v>
      </c>
      <c r="C1906" s="40"/>
    </row>
    <row r="1907" spans="1:3" ht="15.75" x14ac:dyDescent="0.25">
      <c r="A1907" s="11" t="s">
        <v>828</v>
      </c>
      <c r="B1907" s="9">
        <v>40632</v>
      </c>
      <c r="C1907" s="40"/>
    </row>
    <row r="1908" spans="1:3" ht="15.75" x14ac:dyDescent="0.25">
      <c r="A1908" s="11" t="s">
        <v>558</v>
      </c>
      <c r="B1908" s="9">
        <v>40219</v>
      </c>
      <c r="C1908" s="40"/>
    </row>
    <row r="1909" spans="1:3" ht="15.75" x14ac:dyDescent="0.25">
      <c r="A1909" s="11" t="s">
        <v>676</v>
      </c>
      <c r="B1909" s="9">
        <v>40372</v>
      </c>
      <c r="C1909" s="40"/>
    </row>
    <row r="1910" spans="1:3" ht="15.75" x14ac:dyDescent="0.25">
      <c r="A1910" s="8" t="s">
        <v>3181</v>
      </c>
      <c r="B1910" s="10">
        <v>45338</v>
      </c>
      <c r="C1910" s="39"/>
    </row>
    <row r="1911" spans="1:3" ht="15.75" x14ac:dyDescent="0.25">
      <c r="A1911" s="11" t="s">
        <v>44</v>
      </c>
      <c r="B1911" s="9">
        <v>39150</v>
      </c>
      <c r="C1911" s="40"/>
    </row>
    <row r="1912" spans="1:3" ht="31.5" x14ac:dyDescent="0.25">
      <c r="A1912" s="11" t="s">
        <v>1554</v>
      </c>
      <c r="B1912" s="9" t="s">
        <v>1555</v>
      </c>
      <c r="C1912" s="40"/>
    </row>
    <row r="1913" spans="1:3" ht="15.75" x14ac:dyDescent="0.25">
      <c r="A1913" s="11" t="s">
        <v>87</v>
      </c>
      <c r="B1913" s="9">
        <v>39577</v>
      </c>
      <c r="C1913" s="40"/>
    </row>
    <row r="1914" spans="1:3" ht="31.5" x14ac:dyDescent="0.25">
      <c r="A1914" s="11" t="s">
        <v>1172</v>
      </c>
      <c r="B1914" s="9">
        <v>41283</v>
      </c>
      <c r="C1914" s="40"/>
    </row>
    <row r="1915" spans="1:3" ht="15.75" x14ac:dyDescent="0.25">
      <c r="A1915" s="11" t="s">
        <v>357</v>
      </c>
      <c r="B1915" s="9">
        <v>39968</v>
      </c>
      <c r="C1915" s="40"/>
    </row>
    <row r="1916" spans="1:3" ht="15.75" x14ac:dyDescent="0.25">
      <c r="A1916" s="11" t="s">
        <v>598</v>
      </c>
      <c r="B1916" s="9">
        <v>40269</v>
      </c>
      <c r="C1916" s="40"/>
    </row>
    <row r="1917" spans="1:3" ht="15.75" x14ac:dyDescent="0.25">
      <c r="A1917" s="8" t="s">
        <v>2643</v>
      </c>
      <c r="B1917" s="9">
        <v>43837</v>
      </c>
      <c r="C1917" s="39"/>
    </row>
    <row r="1918" spans="1:3" ht="15.75" x14ac:dyDescent="0.25">
      <c r="A1918" s="11" t="s">
        <v>663</v>
      </c>
      <c r="B1918" s="9">
        <v>40352</v>
      </c>
      <c r="C1918" s="40"/>
    </row>
    <row r="1919" spans="1:3" ht="15.75" x14ac:dyDescent="0.25">
      <c r="A1919" s="8" t="s">
        <v>2166</v>
      </c>
      <c r="B1919" s="9">
        <v>42956</v>
      </c>
      <c r="C1919" s="39"/>
    </row>
    <row r="1920" spans="1:3" ht="94.5" x14ac:dyDescent="0.25">
      <c r="A1920" s="8" t="s">
        <v>2648</v>
      </c>
      <c r="B1920" s="19" t="s">
        <v>2649</v>
      </c>
      <c r="C1920" s="39"/>
    </row>
    <row r="1921" spans="1:3" ht="47.25" x14ac:dyDescent="0.25">
      <c r="A1921" s="11" t="s">
        <v>1355</v>
      </c>
      <c r="B1921" s="9" t="s">
        <v>1356</v>
      </c>
      <c r="C1921" s="40"/>
    </row>
    <row r="1922" spans="1:3" ht="15.75" x14ac:dyDescent="0.25">
      <c r="A1922" s="8" t="s">
        <v>2686</v>
      </c>
      <c r="B1922" s="10">
        <v>44029</v>
      </c>
      <c r="C1922" s="39"/>
    </row>
    <row r="1923" spans="1:3" ht="15.75" x14ac:dyDescent="0.25">
      <c r="A1923" s="11" t="s">
        <v>1694</v>
      </c>
      <c r="B1923" s="9">
        <v>42285</v>
      </c>
      <c r="C1923" s="40"/>
    </row>
    <row r="1924" spans="1:3" ht="15.75" x14ac:dyDescent="0.25">
      <c r="A1924" s="11" t="s">
        <v>1568</v>
      </c>
      <c r="B1924" s="9">
        <v>42051</v>
      </c>
      <c r="C1924" s="40"/>
    </row>
    <row r="1925" spans="1:3" ht="15.75" x14ac:dyDescent="0.25">
      <c r="A1925" s="11" t="s">
        <v>1144</v>
      </c>
      <c r="B1925" s="9">
        <v>41219</v>
      </c>
      <c r="C1925" s="40"/>
    </row>
    <row r="1926" spans="1:3" ht="15.75" x14ac:dyDescent="0.25">
      <c r="A1926" s="11" t="s">
        <v>1535</v>
      </c>
      <c r="B1926" s="9">
        <v>41994</v>
      </c>
      <c r="C1926" s="40"/>
    </row>
    <row r="1927" spans="1:3" ht="15.75" x14ac:dyDescent="0.25">
      <c r="A1927" s="8" t="s">
        <v>2688</v>
      </c>
      <c r="B1927" s="10">
        <v>44032</v>
      </c>
      <c r="C1927" s="39"/>
    </row>
    <row r="1928" spans="1:3" ht="15.75" x14ac:dyDescent="0.25">
      <c r="A1928" s="11" t="s">
        <v>1038</v>
      </c>
      <c r="B1928" s="9">
        <v>41038</v>
      </c>
      <c r="C1928" s="40"/>
    </row>
    <row r="1929" spans="1:3" ht="15.75" x14ac:dyDescent="0.25">
      <c r="A1929" s="8" t="s">
        <v>3056</v>
      </c>
      <c r="B1929" s="10">
        <v>44963</v>
      </c>
      <c r="C1929" s="39"/>
    </row>
    <row r="1930" spans="1:3" ht="15.75" x14ac:dyDescent="0.25">
      <c r="A1930" s="11" t="s">
        <v>692</v>
      </c>
      <c r="B1930" s="9">
        <v>40403</v>
      </c>
      <c r="C1930" s="40"/>
    </row>
    <row r="1931" spans="1:3" ht="31.5" x14ac:dyDescent="0.25">
      <c r="A1931" s="11" t="s">
        <v>935</v>
      </c>
      <c r="B1931" s="9">
        <v>40861</v>
      </c>
      <c r="C1931" s="40"/>
    </row>
    <row r="1932" spans="1:3" ht="15.75" x14ac:dyDescent="0.25">
      <c r="A1932" s="8" t="s">
        <v>2370</v>
      </c>
      <c r="B1932" s="9">
        <v>43259</v>
      </c>
      <c r="C1932" s="39"/>
    </row>
    <row r="1933" spans="1:3" ht="15.75" x14ac:dyDescent="0.25">
      <c r="A1933" s="11" t="s">
        <v>1466</v>
      </c>
      <c r="B1933" s="9">
        <v>41886</v>
      </c>
      <c r="C1933" s="40"/>
    </row>
    <row r="1934" spans="1:3" ht="47.25" x14ac:dyDescent="0.25">
      <c r="A1934" s="11" t="s">
        <v>990</v>
      </c>
      <c r="B1934" s="9" t="s">
        <v>991</v>
      </c>
      <c r="C1934" s="40"/>
    </row>
    <row r="1935" spans="1:3" ht="15.75" x14ac:dyDescent="0.25">
      <c r="A1935" s="8" t="s">
        <v>2552</v>
      </c>
      <c r="B1935" s="9">
        <v>43627</v>
      </c>
      <c r="C1935" s="39"/>
    </row>
    <row r="1936" spans="1:3" ht="31.5" x14ac:dyDescent="0.25">
      <c r="A1936" s="11" t="s">
        <v>1346</v>
      </c>
      <c r="B1936" s="9" t="s">
        <v>1347</v>
      </c>
      <c r="C1936" s="40"/>
    </row>
    <row r="1937" spans="1:3" ht="47.25" x14ac:dyDescent="0.25">
      <c r="A1937" s="11" t="s">
        <v>779</v>
      </c>
      <c r="B1937" s="9" t="s">
        <v>780</v>
      </c>
      <c r="C1937" s="40"/>
    </row>
    <row r="1938" spans="1:3" ht="47.25" x14ac:dyDescent="0.25">
      <c r="A1938" s="8" t="s">
        <v>3145</v>
      </c>
      <c r="B1938" s="14" t="s">
        <v>3146</v>
      </c>
      <c r="C1938" s="39"/>
    </row>
    <row r="1939" spans="1:3" ht="31.5" x14ac:dyDescent="0.25">
      <c r="A1939" s="11" t="s">
        <v>20</v>
      </c>
      <c r="B1939" s="9" t="s">
        <v>21</v>
      </c>
      <c r="C1939" s="40"/>
    </row>
    <row r="1940" spans="1:3" ht="78.75" x14ac:dyDescent="0.25">
      <c r="A1940" s="8" t="s">
        <v>3319</v>
      </c>
      <c r="B1940" s="9" t="s">
        <v>3320</v>
      </c>
      <c r="C1940" s="43">
        <v>45975</v>
      </c>
    </row>
    <row r="1941" spans="1:3" ht="63" x14ac:dyDescent="0.25">
      <c r="A1941" s="11" t="s">
        <v>1092</v>
      </c>
      <c r="B1941" s="9" t="s">
        <v>1093</v>
      </c>
      <c r="C1941" s="40"/>
    </row>
    <row r="1942" spans="1:3" ht="110.25" x14ac:dyDescent="0.25">
      <c r="A1942" s="8" t="s">
        <v>1146</v>
      </c>
      <c r="B1942" s="9" t="s">
        <v>1147</v>
      </c>
      <c r="C1942" s="42">
        <v>41220</v>
      </c>
    </row>
    <row r="1943" spans="1:3" ht="110.25" x14ac:dyDescent="0.25">
      <c r="A1943" s="8" t="s">
        <v>1146</v>
      </c>
      <c r="B1943" s="9" t="s">
        <v>1147</v>
      </c>
      <c r="C1943" s="43">
        <v>45975</v>
      </c>
    </row>
    <row r="1944" spans="1:3" ht="78.75" x14ac:dyDescent="0.25">
      <c r="A1944" s="8" t="s">
        <v>2193</v>
      </c>
      <c r="B1944" s="9" t="s">
        <v>2194</v>
      </c>
      <c r="C1944" s="43">
        <v>45975</v>
      </c>
    </row>
    <row r="1945" spans="1:3" ht="78.75" x14ac:dyDescent="0.25">
      <c r="A1945" s="8" t="s">
        <v>2193</v>
      </c>
      <c r="B1945" s="9" t="s">
        <v>2195</v>
      </c>
      <c r="C1945" s="42">
        <v>42991</v>
      </c>
    </row>
    <row r="1946" spans="1:3" ht="15.75" x14ac:dyDescent="0.25">
      <c r="A1946" s="8" t="s">
        <v>2958</v>
      </c>
      <c r="B1946" s="15" t="s">
        <v>2959</v>
      </c>
      <c r="C1946" s="39"/>
    </row>
    <row r="1947" spans="1:3" ht="31.5" x14ac:dyDescent="0.25">
      <c r="A1947" s="8" t="s">
        <v>2242</v>
      </c>
      <c r="B1947" s="9" t="s">
        <v>2243</v>
      </c>
      <c r="C1947" s="39"/>
    </row>
    <row r="1948" spans="1:3" ht="47.25" x14ac:dyDescent="0.25">
      <c r="A1948" s="28" t="s">
        <v>98</v>
      </c>
      <c r="B1948" s="29" t="s">
        <v>99</v>
      </c>
      <c r="C1948" s="40"/>
    </row>
    <row r="1949" spans="1:3" ht="15.75" x14ac:dyDescent="0.25">
      <c r="A1949" s="11" t="s">
        <v>1101</v>
      </c>
      <c r="B1949" s="9">
        <v>41145</v>
      </c>
      <c r="C1949" s="40"/>
    </row>
    <row r="1950" spans="1:3" ht="15.75" x14ac:dyDescent="0.25">
      <c r="A1950" s="11" t="s">
        <v>729</v>
      </c>
      <c r="B1950" s="9" t="s">
        <v>728</v>
      </c>
      <c r="C1950" s="40"/>
    </row>
    <row r="1951" spans="1:3" ht="15.75" x14ac:dyDescent="0.25">
      <c r="A1951" s="11" t="s">
        <v>1137</v>
      </c>
      <c r="B1951" s="9">
        <v>41204</v>
      </c>
      <c r="C1951" s="40"/>
    </row>
    <row r="1952" spans="1:3" ht="31.5" x14ac:dyDescent="0.25">
      <c r="A1952" s="11" t="s">
        <v>1858</v>
      </c>
      <c r="B1952" s="9" t="s">
        <v>1859</v>
      </c>
      <c r="C1952" s="40"/>
    </row>
    <row r="1953" spans="1:3" ht="15.75" x14ac:dyDescent="0.25">
      <c r="A1953" s="11" t="s">
        <v>113</v>
      </c>
      <c r="B1953" s="9">
        <v>39680</v>
      </c>
      <c r="C1953" s="40"/>
    </row>
    <row r="1954" spans="1:3" ht="31.5" x14ac:dyDescent="0.25">
      <c r="A1954" s="11" t="s">
        <v>1543</v>
      </c>
      <c r="B1954" s="9">
        <v>42010</v>
      </c>
      <c r="C1954" s="40"/>
    </row>
    <row r="1955" spans="1:3" ht="31.5" x14ac:dyDescent="0.25">
      <c r="A1955" s="8" t="s">
        <v>2269</v>
      </c>
      <c r="B1955" s="9" t="s">
        <v>2270</v>
      </c>
      <c r="C1955" s="39"/>
    </row>
    <row r="1956" spans="1:3" ht="15.75" x14ac:dyDescent="0.25">
      <c r="A1956" s="8" t="s">
        <v>2714</v>
      </c>
      <c r="B1956" s="10">
        <v>44112</v>
      </c>
      <c r="C1956" s="39"/>
    </row>
    <row r="1957" spans="1:3" ht="15.75" x14ac:dyDescent="0.25">
      <c r="A1957" s="8" t="s">
        <v>2611</v>
      </c>
      <c r="B1957" s="9">
        <v>43732</v>
      </c>
      <c r="C1957" s="39"/>
    </row>
    <row r="1958" spans="1:3" ht="15.75" x14ac:dyDescent="0.25">
      <c r="A1958" s="11" t="s">
        <v>1441</v>
      </c>
      <c r="B1958" s="9">
        <v>41855</v>
      </c>
      <c r="C1958" s="40"/>
    </row>
    <row r="1959" spans="1:3" ht="15.75" x14ac:dyDescent="0.25">
      <c r="A1959" s="8" t="s">
        <v>3023</v>
      </c>
      <c r="B1959" s="15" t="s">
        <v>3024</v>
      </c>
      <c r="C1959" s="39"/>
    </row>
    <row r="1960" spans="1:3" ht="15.75" x14ac:dyDescent="0.25">
      <c r="A1960" s="8" t="s">
        <v>2486</v>
      </c>
      <c r="B1960" s="9">
        <v>43480</v>
      </c>
      <c r="C1960" s="39"/>
    </row>
    <row r="1961" spans="1:3" ht="15.75" x14ac:dyDescent="0.25">
      <c r="A1961" s="11" t="s">
        <v>1300</v>
      </c>
      <c r="B1961" s="9">
        <v>41585</v>
      </c>
      <c r="C1961" s="40"/>
    </row>
    <row r="1962" spans="1:3" ht="15.75" x14ac:dyDescent="0.25">
      <c r="A1962" s="11" t="s">
        <v>1372</v>
      </c>
      <c r="B1962" s="9">
        <v>41729</v>
      </c>
      <c r="C1962" s="40"/>
    </row>
    <row r="1963" spans="1:3" ht="15.75" x14ac:dyDescent="0.25">
      <c r="A1963" s="11" t="s">
        <v>1335</v>
      </c>
      <c r="B1963" s="9">
        <v>41677</v>
      </c>
      <c r="C1963" s="40"/>
    </row>
    <row r="1964" spans="1:3" ht="15.75" x14ac:dyDescent="0.25">
      <c r="A1964" s="8" t="s">
        <v>2530</v>
      </c>
      <c r="B1964" s="9">
        <v>43587</v>
      </c>
      <c r="C1964" s="39"/>
    </row>
    <row r="1965" spans="1:3" ht="15.75" x14ac:dyDescent="0.25">
      <c r="A1965" s="8" t="s">
        <v>2176</v>
      </c>
      <c r="B1965" s="9">
        <v>42969</v>
      </c>
      <c r="C1965" s="39"/>
    </row>
    <row r="1966" spans="1:3" ht="15.75" x14ac:dyDescent="0.25">
      <c r="A1966" s="8" t="s">
        <v>3032</v>
      </c>
      <c r="B1966" s="15" t="s">
        <v>3033</v>
      </c>
      <c r="C1966" s="39"/>
    </row>
    <row r="1967" spans="1:3" ht="47.25" x14ac:dyDescent="0.25">
      <c r="A1967" s="30" t="s">
        <v>2693</v>
      </c>
      <c r="B1967" s="31" t="s">
        <v>2694</v>
      </c>
      <c r="C1967" s="39"/>
    </row>
    <row r="1968" spans="1:3" ht="15.75" x14ac:dyDescent="0.25">
      <c r="A1968" s="11" t="s">
        <v>1420</v>
      </c>
      <c r="B1968" s="9">
        <v>41794</v>
      </c>
      <c r="C1968" s="40"/>
    </row>
    <row r="1969" spans="1:3" ht="15.75" x14ac:dyDescent="0.25">
      <c r="A1969" s="11" t="s">
        <v>1373</v>
      </c>
      <c r="B1969" s="9">
        <v>41729</v>
      </c>
      <c r="C1969" s="40"/>
    </row>
    <row r="1970" spans="1:3" ht="31.5" x14ac:dyDescent="0.25">
      <c r="A1970" s="11" t="s">
        <v>177</v>
      </c>
      <c r="B1970" s="9" t="s">
        <v>178</v>
      </c>
      <c r="C1970" s="40"/>
    </row>
    <row r="1971" spans="1:3" ht="15.75" x14ac:dyDescent="0.25">
      <c r="A1971" s="16" t="s">
        <v>3269</v>
      </c>
      <c r="B1971" s="17">
        <v>45742</v>
      </c>
      <c r="C1971" s="41"/>
    </row>
    <row r="1972" spans="1:3" ht="15.75" x14ac:dyDescent="0.25">
      <c r="A1972" s="8" t="s">
        <v>2441</v>
      </c>
      <c r="B1972" s="9">
        <v>43385</v>
      </c>
      <c r="C1972" s="39"/>
    </row>
    <row r="1973" spans="1:3" ht="15.75" x14ac:dyDescent="0.25">
      <c r="A1973" s="11" t="s">
        <v>129</v>
      </c>
      <c r="B1973" s="9">
        <v>39708</v>
      </c>
      <c r="C1973" s="40"/>
    </row>
    <row r="1974" spans="1:3" ht="47.25" x14ac:dyDescent="0.25">
      <c r="A1974" s="8" t="s">
        <v>2136</v>
      </c>
      <c r="B1974" s="9" t="s">
        <v>2137</v>
      </c>
      <c r="C1974" s="39"/>
    </row>
    <row r="1975" spans="1:3" ht="15.75" x14ac:dyDescent="0.25">
      <c r="A1975" s="11" t="s">
        <v>340</v>
      </c>
      <c r="B1975" s="9">
        <v>39952</v>
      </c>
      <c r="C1975" s="40"/>
    </row>
    <row r="1976" spans="1:3" ht="15.75" x14ac:dyDescent="0.25">
      <c r="A1976" s="11" t="s">
        <v>33</v>
      </c>
      <c r="B1976" s="9">
        <v>39094</v>
      </c>
      <c r="C1976" s="40"/>
    </row>
    <row r="1977" spans="1:3" ht="15.75" x14ac:dyDescent="0.25">
      <c r="A1977" s="11" t="s">
        <v>727</v>
      </c>
      <c r="B1977" s="9" t="s">
        <v>728</v>
      </c>
      <c r="C1977" s="40"/>
    </row>
    <row r="1978" spans="1:3" ht="47.25" x14ac:dyDescent="0.25">
      <c r="A1978" s="8" t="s">
        <v>2073</v>
      </c>
      <c r="B1978" s="9" t="s">
        <v>2074</v>
      </c>
      <c r="C1978" s="39"/>
    </row>
    <row r="1979" spans="1:3" ht="15.75" x14ac:dyDescent="0.25">
      <c r="A1979" s="11" t="s">
        <v>307</v>
      </c>
      <c r="B1979" s="9">
        <v>39924</v>
      </c>
      <c r="C1979" s="40"/>
    </row>
    <row r="1980" spans="1:3" ht="15.75" x14ac:dyDescent="0.25">
      <c r="A1980" s="8" t="s">
        <v>3153</v>
      </c>
      <c r="B1980" s="10">
        <v>45243</v>
      </c>
      <c r="C1980" s="39"/>
    </row>
    <row r="1981" spans="1:3" ht="15.75" x14ac:dyDescent="0.25">
      <c r="A1981" s="11" t="s">
        <v>675</v>
      </c>
      <c r="B1981" s="9">
        <v>40372</v>
      </c>
      <c r="C1981" s="40"/>
    </row>
    <row r="1982" spans="1:3" ht="15.75" x14ac:dyDescent="0.25">
      <c r="A1982" s="16" t="s">
        <v>3384</v>
      </c>
      <c r="B1982" s="26">
        <v>46247</v>
      </c>
      <c r="C1982" s="41"/>
    </row>
    <row r="1983" spans="1:3" ht="15.75" x14ac:dyDescent="0.25">
      <c r="A1983" s="8" t="s">
        <v>2390</v>
      </c>
      <c r="B1983" s="9">
        <v>43299</v>
      </c>
      <c r="C1983" s="39"/>
    </row>
    <row r="1984" spans="1:3" ht="15.75" x14ac:dyDescent="0.25">
      <c r="A1984" s="8" t="s">
        <v>2467</v>
      </c>
      <c r="B1984" s="9">
        <v>43441</v>
      </c>
      <c r="C1984" s="39"/>
    </row>
    <row r="1985" spans="1:3" ht="15.75" x14ac:dyDescent="0.25">
      <c r="A1985" s="16" t="s">
        <v>3281</v>
      </c>
      <c r="B1985" s="17">
        <v>45776</v>
      </c>
      <c r="C1985" s="41"/>
    </row>
    <row r="1986" spans="1:3" ht="63" x14ac:dyDescent="0.25">
      <c r="A1986" s="11" t="s">
        <v>1823</v>
      </c>
      <c r="B1986" s="9" t="s">
        <v>1824</v>
      </c>
      <c r="C1986" s="40"/>
    </row>
    <row r="1987" spans="1:3" ht="15.75" x14ac:dyDescent="0.25">
      <c r="A1987" s="11" t="s">
        <v>1698</v>
      </c>
      <c r="B1987" s="9">
        <v>42290</v>
      </c>
      <c r="C1987" s="40"/>
    </row>
    <row r="1988" spans="1:3" ht="15.75" x14ac:dyDescent="0.25">
      <c r="A1988" s="11" t="s">
        <v>1697</v>
      </c>
      <c r="B1988" s="9">
        <v>42290</v>
      </c>
      <c r="C1988" s="40"/>
    </row>
    <row r="1989" spans="1:3" ht="15.75" x14ac:dyDescent="0.25">
      <c r="A1989" s="11" t="s">
        <v>260</v>
      </c>
      <c r="B1989" s="9">
        <v>39888</v>
      </c>
      <c r="C1989" s="40"/>
    </row>
    <row r="1990" spans="1:3" ht="31.5" x14ac:dyDescent="0.25">
      <c r="A1990" s="11" t="s">
        <v>180</v>
      </c>
      <c r="B1990" s="14">
        <v>39804</v>
      </c>
      <c r="C1990" s="40"/>
    </row>
    <row r="1991" spans="1:3" ht="31.5" x14ac:dyDescent="0.25">
      <c r="A1991" s="32" t="s">
        <v>2677</v>
      </c>
      <c r="B1991" s="9" t="s">
        <v>2678</v>
      </c>
      <c r="C1991" s="39"/>
    </row>
    <row r="1992" spans="1:3" ht="15.75" x14ac:dyDescent="0.25">
      <c r="A1992" s="11" t="s">
        <v>394</v>
      </c>
      <c r="B1992" s="9">
        <v>39988</v>
      </c>
      <c r="C1992" s="40"/>
    </row>
    <row r="1993" spans="1:3" ht="15.75" x14ac:dyDescent="0.25">
      <c r="A1993" s="8" t="s">
        <v>2696</v>
      </c>
      <c r="B1993" s="10">
        <v>44047</v>
      </c>
      <c r="C1993" s="39"/>
    </row>
    <row r="1994" spans="1:3" ht="15.75" x14ac:dyDescent="0.25">
      <c r="A1994" s="8" t="s">
        <v>2700</v>
      </c>
      <c r="B1994" s="10">
        <v>44061</v>
      </c>
      <c r="C1994" s="39"/>
    </row>
    <row r="1995" spans="1:3" ht="47.25" x14ac:dyDescent="0.25">
      <c r="A1995" s="16" t="s">
        <v>3389</v>
      </c>
      <c r="B1995" s="26" t="s">
        <v>3390</v>
      </c>
      <c r="C1995" s="41"/>
    </row>
    <row r="1996" spans="1:3" ht="15.75" x14ac:dyDescent="0.25">
      <c r="A1996" s="8" t="s">
        <v>2734</v>
      </c>
      <c r="B1996" s="10">
        <v>44180</v>
      </c>
      <c r="C1996" s="39"/>
    </row>
    <row r="1997" spans="1:3" ht="15.75" x14ac:dyDescent="0.25">
      <c r="A1997" s="11" t="s">
        <v>906</v>
      </c>
      <c r="B1997" s="9">
        <v>40808</v>
      </c>
      <c r="C1997" s="40"/>
    </row>
    <row r="1998" spans="1:3" ht="15.75" x14ac:dyDescent="0.25">
      <c r="A1998" s="11" t="s">
        <v>306</v>
      </c>
      <c r="B1998" s="9">
        <v>39923</v>
      </c>
      <c r="C1998" s="40"/>
    </row>
    <row r="1999" spans="1:3" ht="15.75" x14ac:dyDescent="0.25">
      <c r="A1999" s="11" t="s">
        <v>1489</v>
      </c>
      <c r="B1999" s="9">
        <v>41920</v>
      </c>
      <c r="C1999" s="40"/>
    </row>
    <row r="2000" spans="1:3" ht="47.25" x14ac:dyDescent="0.25">
      <c r="A2000" s="11" t="s">
        <v>258</v>
      </c>
      <c r="B2000" s="9" t="s">
        <v>259</v>
      </c>
      <c r="C2000" s="40"/>
    </row>
    <row r="2001" spans="1:3" ht="15.75" x14ac:dyDescent="0.25">
      <c r="A2001" s="11" t="s">
        <v>800</v>
      </c>
      <c r="B2001" s="9">
        <v>40585</v>
      </c>
      <c r="C2001" s="40"/>
    </row>
    <row r="2002" spans="1:3" ht="47.25" x14ac:dyDescent="0.25">
      <c r="A2002" s="8" t="s">
        <v>2874</v>
      </c>
      <c r="B2002" s="18" t="s">
        <v>2875</v>
      </c>
      <c r="C2002" s="39"/>
    </row>
    <row r="2003" spans="1:3" ht="31.5" x14ac:dyDescent="0.25">
      <c r="A2003" s="11" t="s">
        <v>1933</v>
      </c>
      <c r="B2003" s="9" t="s">
        <v>1934</v>
      </c>
      <c r="C2003" s="40"/>
    </row>
    <row r="2004" spans="1:3" ht="31.5" x14ac:dyDescent="0.25">
      <c r="A2004" s="11" t="s">
        <v>915</v>
      </c>
      <c r="B2004" s="9">
        <v>40819</v>
      </c>
      <c r="C2004" s="40"/>
    </row>
    <row r="2005" spans="1:3" ht="15.75" x14ac:dyDescent="0.25">
      <c r="A2005" s="16" t="s">
        <v>3312</v>
      </c>
      <c r="B2005" s="17">
        <v>45959</v>
      </c>
      <c r="C2005" s="41"/>
    </row>
    <row r="2006" spans="1:3" ht="15.75" x14ac:dyDescent="0.25">
      <c r="A2006" s="11" t="s">
        <v>1022</v>
      </c>
      <c r="B2006" s="9">
        <v>41001</v>
      </c>
      <c r="C2006" s="40"/>
    </row>
    <row r="2007" spans="1:3" ht="15.75" x14ac:dyDescent="0.25">
      <c r="A2007" s="16" t="s">
        <v>3255</v>
      </c>
      <c r="B2007" s="17">
        <v>45694</v>
      </c>
      <c r="C2007" s="41"/>
    </row>
    <row r="2008" spans="1:3" ht="47.25" x14ac:dyDescent="0.25">
      <c r="A2008" s="11" t="s">
        <v>1263</v>
      </c>
      <c r="B2008" s="9" t="s">
        <v>1264</v>
      </c>
      <c r="C2008" s="40"/>
    </row>
    <row r="2009" spans="1:3" ht="15.75" x14ac:dyDescent="0.25">
      <c r="A2009" s="8" t="s">
        <v>2537</v>
      </c>
      <c r="B2009" s="9">
        <v>43595</v>
      </c>
      <c r="C2009" s="39"/>
    </row>
    <row r="2010" spans="1:3" ht="15.75" x14ac:dyDescent="0.25">
      <c r="A2010" s="8" t="s">
        <v>2538</v>
      </c>
      <c r="B2010" s="9">
        <v>43595</v>
      </c>
      <c r="C2010" s="39"/>
    </row>
    <row r="2011" spans="1:3" ht="47.25" x14ac:dyDescent="0.25">
      <c r="A2011" s="11" t="s">
        <v>1319</v>
      </c>
      <c r="B2011" s="9" t="s">
        <v>1320</v>
      </c>
      <c r="C2011" s="40"/>
    </row>
    <row r="2012" spans="1:3" ht="15.75" x14ac:dyDescent="0.25">
      <c r="A2012" s="8" t="s">
        <v>2401</v>
      </c>
      <c r="B2012" s="9">
        <v>43315</v>
      </c>
      <c r="C2012" s="39"/>
    </row>
    <row r="2013" spans="1:3" ht="15.75" x14ac:dyDescent="0.25">
      <c r="A2013" s="11" t="s">
        <v>543</v>
      </c>
      <c r="B2013" s="9">
        <v>40200</v>
      </c>
      <c r="C2013" s="40"/>
    </row>
    <row r="2014" spans="1:3" ht="15.75" x14ac:dyDescent="0.25">
      <c r="A2014" s="11" t="s">
        <v>238</v>
      </c>
      <c r="B2014" s="9">
        <v>39875</v>
      </c>
      <c r="C2014" s="40"/>
    </row>
    <row r="2015" spans="1:3" ht="15.75" x14ac:dyDescent="0.25">
      <c r="A2015" s="8" t="s">
        <v>2715</v>
      </c>
      <c r="B2015" s="10">
        <v>44117</v>
      </c>
      <c r="C2015" s="39"/>
    </row>
    <row r="2016" spans="1:3" ht="15.75" x14ac:dyDescent="0.25">
      <c r="A2016" s="8" t="s">
        <v>2397</v>
      </c>
      <c r="B2016" s="9">
        <v>43308</v>
      </c>
      <c r="C2016" s="39"/>
    </row>
    <row r="2017" spans="1:3" ht="15.75" x14ac:dyDescent="0.25">
      <c r="A2017" s="8" t="s">
        <v>2767</v>
      </c>
      <c r="B2017" s="10">
        <v>44281</v>
      </c>
      <c r="C2017" s="39"/>
    </row>
    <row r="2018" spans="1:3" ht="15.75" x14ac:dyDescent="0.25">
      <c r="A2018" s="11" t="s">
        <v>1270</v>
      </c>
      <c r="B2018" s="9">
        <v>41526</v>
      </c>
      <c r="C2018" s="40"/>
    </row>
    <row r="2019" spans="1:3" ht="15.75" x14ac:dyDescent="0.25">
      <c r="A2019" s="16" t="s">
        <v>3341</v>
      </c>
      <c r="B2019" s="17">
        <v>46101</v>
      </c>
      <c r="C2019" s="45"/>
    </row>
    <row r="2020" spans="1:3" ht="15.75" x14ac:dyDescent="0.25">
      <c r="A2020" s="8" t="s">
        <v>1958</v>
      </c>
      <c r="B2020" s="9">
        <v>42689</v>
      </c>
      <c r="C2020" s="39"/>
    </row>
    <row r="2021" spans="1:3" ht="15.75" x14ac:dyDescent="0.25">
      <c r="A2021" s="11" t="s">
        <v>1613</v>
      </c>
      <c r="B2021" s="9">
        <v>42139</v>
      </c>
      <c r="C2021" s="40"/>
    </row>
    <row r="2022" spans="1:3" ht="15.75" x14ac:dyDescent="0.25">
      <c r="A2022" s="8" t="s">
        <v>2271</v>
      </c>
      <c r="B2022" s="9">
        <v>43074</v>
      </c>
      <c r="C2022" s="39"/>
    </row>
    <row r="2023" spans="1:3" ht="15.75" x14ac:dyDescent="0.25">
      <c r="A2023" s="11" t="s">
        <v>1442</v>
      </c>
      <c r="B2023" s="9">
        <v>41856</v>
      </c>
      <c r="C2023" s="40"/>
    </row>
    <row r="2024" spans="1:3" ht="15.75" x14ac:dyDescent="0.25">
      <c r="A2024" s="11" t="s">
        <v>2548</v>
      </c>
      <c r="B2024" s="9">
        <v>43613</v>
      </c>
      <c r="C2024" s="39"/>
    </row>
    <row r="2025" spans="1:3" ht="15.75" x14ac:dyDescent="0.25">
      <c r="A2025" s="11" t="s">
        <v>619</v>
      </c>
      <c r="B2025" s="9">
        <v>40304</v>
      </c>
      <c r="C2025" s="40"/>
    </row>
    <row r="2026" spans="1:3" ht="31.5" x14ac:dyDescent="0.25">
      <c r="A2026" s="11" t="s">
        <v>287</v>
      </c>
      <c r="B2026" s="9" t="s">
        <v>288</v>
      </c>
      <c r="C2026" s="40"/>
    </row>
    <row r="2027" spans="1:3" ht="31.5" x14ac:dyDescent="0.25">
      <c r="A2027" s="11" t="s">
        <v>1888</v>
      </c>
      <c r="B2027" s="9" t="s">
        <v>1889</v>
      </c>
      <c r="C2027" s="40"/>
    </row>
    <row r="2028" spans="1:3" ht="15.75" x14ac:dyDescent="0.25">
      <c r="A2028" s="11" t="s">
        <v>614</v>
      </c>
      <c r="B2028" s="9">
        <v>40298</v>
      </c>
      <c r="C2028" s="40"/>
    </row>
    <row r="2029" spans="1:3" ht="15.75" x14ac:dyDescent="0.25">
      <c r="A2029" s="11" t="s">
        <v>732</v>
      </c>
      <c r="B2029" s="9">
        <v>40455</v>
      </c>
      <c r="C2029" s="40"/>
    </row>
    <row r="2030" spans="1:3" ht="47.25" x14ac:dyDescent="0.25">
      <c r="A2030" s="8" t="s">
        <v>2565</v>
      </c>
      <c r="B2030" s="9" t="s">
        <v>2566</v>
      </c>
      <c r="C2030" s="39"/>
    </row>
    <row r="2031" spans="1:3" ht="15.75" x14ac:dyDescent="0.25">
      <c r="A2031" s="16" t="s">
        <v>3376</v>
      </c>
      <c r="B2031" s="26">
        <v>46203</v>
      </c>
      <c r="C2031" s="41"/>
    </row>
    <row r="2032" spans="1:3" ht="15.75" x14ac:dyDescent="0.25">
      <c r="A2032" s="11" t="s">
        <v>733</v>
      </c>
      <c r="B2032" s="9">
        <v>40455</v>
      </c>
      <c r="C2032" s="40"/>
    </row>
    <row r="2033" spans="1:3" ht="15.75" x14ac:dyDescent="0.25">
      <c r="A2033" s="11" t="s">
        <v>907</v>
      </c>
      <c r="B2033" s="9">
        <v>40812</v>
      </c>
      <c r="C2033" s="40"/>
    </row>
    <row r="2034" spans="1:3" ht="15.75" x14ac:dyDescent="0.25">
      <c r="A2034" s="11" t="s">
        <v>856</v>
      </c>
      <c r="B2034" s="9">
        <v>40688</v>
      </c>
      <c r="C2034" s="40"/>
    </row>
    <row r="2035" spans="1:3" ht="15.75" x14ac:dyDescent="0.25">
      <c r="A2035" s="11" t="s">
        <v>1438</v>
      </c>
      <c r="B2035" s="9">
        <v>41834</v>
      </c>
      <c r="C2035" s="40"/>
    </row>
    <row r="2036" spans="1:3" ht="15.75" x14ac:dyDescent="0.25">
      <c r="A2036" s="8" t="s">
        <v>2118</v>
      </c>
      <c r="B2036" s="9">
        <v>42878</v>
      </c>
      <c r="C2036" s="39"/>
    </row>
    <row r="2037" spans="1:3" ht="15.75" x14ac:dyDescent="0.25">
      <c r="A2037" s="11" t="s">
        <v>1571</v>
      </c>
      <c r="B2037" s="9">
        <v>42066</v>
      </c>
      <c r="C2037" s="40"/>
    </row>
    <row r="2038" spans="1:3" ht="78.75" x14ac:dyDescent="0.25">
      <c r="A2038" s="11" t="s">
        <v>1428</v>
      </c>
      <c r="B2038" s="9" t="s">
        <v>1429</v>
      </c>
      <c r="C2038" s="40"/>
    </row>
    <row r="2039" spans="1:3" ht="31.5" x14ac:dyDescent="0.25">
      <c r="A2039" s="11" t="s">
        <v>130</v>
      </c>
      <c r="B2039" s="9">
        <v>39715</v>
      </c>
      <c r="C2039" s="40"/>
    </row>
    <row r="2040" spans="1:3" ht="15.75" x14ac:dyDescent="0.25">
      <c r="A2040" s="8" t="s">
        <v>2131</v>
      </c>
      <c r="B2040" s="9">
        <v>42893</v>
      </c>
      <c r="C2040" s="39"/>
    </row>
    <row r="2041" spans="1:3" ht="15.75" x14ac:dyDescent="0.25">
      <c r="A2041" s="11" t="s">
        <v>873</v>
      </c>
      <c r="B2041" s="9">
        <v>40717</v>
      </c>
      <c r="C2041" s="40"/>
    </row>
    <row r="2042" spans="1:3" ht="47.25" x14ac:dyDescent="0.25">
      <c r="A2042" s="8" t="s">
        <v>2580</v>
      </c>
      <c r="B2042" s="19" t="s">
        <v>2581</v>
      </c>
      <c r="C2042" s="39"/>
    </row>
    <row r="2043" spans="1:3" ht="47.25" x14ac:dyDescent="0.25">
      <c r="A2043" s="8" t="s">
        <v>2274</v>
      </c>
      <c r="B2043" s="9" t="s">
        <v>2275</v>
      </c>
      <c r="C2043" s="39"/>
    </row>
    <row r="2044" spans="1:3" ht="15.75" x14ac:dyDescent="0.25">
      <c r="A2044" s="11" t="s">
        <v>501</v>
      </c>
      <c r="B2044" s="9">
        <v>40129</v>
      </c>
      <c r="C2044" s="40"/>
    </row>
    <row r="2045" spans="1:3" ht="47.25" x14ac:dyDescent="0.25">
      <c r="A2045" s="11" t="s">
        <v>755</v>
      </c>
      <c r="B2045" s="9" t="s">
        <v>756</v>
      </c>
      <c r="C2045" s="40"/>
    </row>
    <row r="2046" spans="1:3" ht="15.75" x14ac:dyDescent="0.25">
      <c r="A2046" s="11" t="s">
        <v>118</v>
      </c>
      <c r="B2046" s="9">
        <v>39688</v>
      </c>
      <c r="C2046" s="40"/>
    </row>
    <row r="2047" spans="1:3" ht="47.25" x14ac:dyDescent="0.25">
      <c r="A2047" s="11" t="s">
        <v>371</v>
      </c>
      <c r="B2047" s="9" t="s">
        <v>368</v>
      </c>
      <c r="C2047" s="40"/>
    </row>
    <row r="2048" spans="1:3" ht="31.5" x14ac:dyDescent="0.25">
      <c r="A2048" s="8" t="s">
        <v>2746</v>
      </c>
      <c r="B2048" s="14" t="s">
        <v>2747</v>
      </c>
      <c r="C2048" s="39"/>
    </row>
    <row r="2049" spans="1:3" ht="15.75" x14ac:dyDescent="0.25">
      <c r="A2049" s="8" t="s">
        <v>2331</v>
      </c>
      <c r="B2049" s="9">
        <v>43186</v>
      </c>
      <c r="C2049" s="39"/>
    </row>
    <row r="2050" spans="1:3" ht="15.75" x14ac:dyDescent="0.25">
      <c r="A2050" s="11" t="s">
        <v>128</v>
      </c>
      <c r="B2050" s="9">
        <v>39706</v>
      </c>
      <c r="C2050" s="40"/>
    </row>
    <row r="2051" spans="1:3" ht="15.75" x14ac:dyDescent="0.25">
      <c r="A2051" s="8" t="s">
        <v>2908</v>
      </c>
      <c r="B2051" s="15" t="s">
        <v>2909</v>
      </c>
      <c r="C2051" s="39"/>
    </row>
    <row r="2052" spans="1:3" ht="31.5" x14ac:dyDescent="0.25">
      <c r="A2052" s="11" t="s">
        <v>954</v>
      </c>
      <c r="B2052" s="9" t="s">
        <v>955</v>
      </c>
      <c r="C2052" s="40"/>
    </row>
    <row r="2053" spans="1:3" ht="31.5" x14ac:dyDescent="0.25">
      <c r="A2053" s="8" t="s">
        <v>2361</v>
      </c>
      <c r="B2053" s="9" t="s">
        <v>2362</v>
      </c>
      <c r="C2053" s="39"/>
    </row>
    <row r="2054" spans="1:3" ht="78.75" x14ac:dyDescent="0.25">
      <c r="A2054" s="11" t="s">
        <v>188</v>
      </c>
      <c r="B2054" s="9" t="s">
        <v>189</v>
      </c>
      <c r="C2054" s="42">
        <v>41450</v>
      </c>
    </row>
    <row r="2055" spans="1:3" ht="31.5" x14ac:dyDescent="0.25">
      <c r="A2055" s="8" t="s">
        <v>2561</v>
      </c>
      <c r="B2055" s="9" t="s">
        <v>2562</v>
      </c>
      <c r="C2055" s="39"/>
    </row>
    <row r="2056" spans="1:3" ht="15.75" x14ac:dyDescent="0.25">
      <c r="A2056" s="11" t="s">
        <v>656</v>
      </c>
      <c r="B2056" s="9">
        <v>40347</v>
      </c>
      <c r="C2056" s="40"/>
    </row>
    <row r="2057" spans="1:3" ht="15.75" x14ac:dyDescent="0.25">
      <c r="A2057" s="8" t="s">
        <v>3041</v>
      </c>
      <c r="B2057" s="15" t="s">
        <v>3042</v>
      </c>
      <c r="C2057" s="39"/>
    </row>
    <row r="2058" spans="1:3" ht="31.5" x14ac:dyDescent="0.25">
      <c r="A2058" s="11" t="s">
        <v>280</v>
      </c>
      <c r="B2058" s="9" t="s">
        <v>281</v>
      </c>
      <c r="C2058" s="40"/>
    </row>
    <row r="2059" spans="1:3" ht="15.75" x14ac:dyDescent="0.25">
      <c r="A2059" s="11" t="s">
        <v>1937</v>
      </c>
      <c r="B2059" s="9">
        <v>42661</v>
      </c>
      <c r="C2059" s="40"/>
    </row>
    <row r="2060" spans="1:3" ht="15.75" x14ac:dyDescent="0.25">
      <c r="A2060" s="11" t="s">
        <v>1296</v>
      </c>
      <c r="B2060" s="9" t="s">
        <v>1297</v>
      </c>
      <c r="C2060" s="40"/>
    </row>
    <row r="2061" spans="1:3" ht="15.75" x14ac:dyDescent="0.25">
      <c r="A2061" s="11" t="s">
        <v>1464</v>
      </c>
      <c r="B2061" s="9">
        <v>41886</v>
      </c>
      <c r="C2061" s="40"/>
    </row>
    <row r="2062" spans="1:3" ht="15.75" x14ac:dyDescent="0.25">
      <c r="A2062" s="11" t="s">
        <v>1936</v>
      </c>
      <c r="B2062" s="9">
        <v>42661</v>
      </c>
      <c r="C2062" s="40"/>
    </row>
    <row r="2063" spans="1:3" ht="15.75" x14ac:dyDescent="0.25">
      <c r="A2063" s="11" t="s">
        <v>693</v>
      </c>
      <c r="B2063" s="9">
        <v>40406</v>
      </c>
      <c r="C2063" s="40"/>
    </row>
    <row r="2064" spans="1:3" ht="15.75" x14ac:dyDescent="0.25">
      <c r="A2064" s="8" t="s">
        <v>2296</v>
      </c>
      <c r="B2064" s="9">
        <v>43117</v>
      </c>
      <c r="C2064" s="39"/>
    </row>
    <row r="2065" spans="1:3" ht="47.25" x14ac:dyDescent="0.25">
      <c r="A2065" s="8" t="s">
        <v>3060</v>
      </c>
      <c r="B2065" s="14" t="s">
        <v>3061</v>
      </c>
      <c r="C2065" s="39"/>
    </row>
    <row r="2066" spans="1:3" ht="63" x14ac:dyDescent="0.25">
      <c r="A2066" s="11" t="s">
        <v>713</v>
      </c>
      <c r="B2066" s="9" t="s">
        <v>714</v>
      </c>
      <c r="C2066" s="40"/>
    </row>
    <row r="2067" spans="1:3" ht="15.75" x14ac:dyDescent="0.25">
      <c r="A2067" s="8" t="s">
        <v>2399</v>
      </c>
      <c r="B2067" s="9">
        <v>43314</v>
      </c>
      <c r="C2067" s="39"/>
    </row>
    <row r="2068" spans="1:3" ht="15.75" x14ac:dyDescent="0.25">
      <c r="A2068" s="11" t="s">
        <v>658</v>
      </c>
      <c r="B2068" s="9" t="s">
        <v>659</v>
      </c>
      <c r="C2068" s="40"/>
    </row>
    <row r="2069" spans="1:3" ht="31.5" x14ac:dyDescent="0.25">
      <c r="A2069" s="8" t="s">
        <v>2600</v>
      </c>
      <c r="B2069" s="9">
        <v>43712</v>
      </c>
      <c r="C2069" s="39"/>
    </row>
    <row r="2070" spans="1:3" ht="31.5" x14ac:dyDescent="0.25">
      <c r="A2070" s="8" t="s">
        <v>3074</v>
      </c>
      <c r="B2070" s="14" t="s">
        <v>3075</v>
      </c>
      <c r="C2070" s="39"/>
    </row>
    <row r="2071" spans="1:3" ht="15.75" x14ac:dyDescent="0.25">
      <c r="A2071" s="11" t="s">
        <v>662</v>
      </c>
      <c r="B2071" s="9">
        <v>40351</v>
      </c>
      <c r="C2071" s="40"/>
    </row>
    <row r="2072" spans="1:3" ht="15.75" x14ac:dyDescent="0.25">
      <c r="A2072" s="11" t="s">
        <v>215</v>
      </c>
      <c r="B2072" s="9">
        <v>39848</v>
      </c>
      <c r="C2072" s="40"/>
    </row>
    <row r="2073" spans="1:3" ht="47.25" x14ac:dyDescent="0.25">
      <c r="A2073" s="8" t="s">
        <v>2472</v>
      </c>
      <c r="B2073" s="9" t="s">
        <v>2473</v>
      </c>
      <c r="C2073" s="39"/>
    </row>
    <row r="2074" spans="1:3" ht="15.75" x14ac:dyDescent="0.25">
      <c r="A2074" s="11" t="s">
        <v>667</v>
      </c>
      <c r="B2074" s="9">
        <v>40365</v>
      </c>
      <c r="C2074" s="40"/>
    </row>
    <row r="2075" spans="1:3" ht="47.25" x14ac:dyDescent="0.25">
      <c r="A2075" s="11" t="s">
        <v>740</v>
      </c>
      <c r="B2075" s="9" t="s">
        <v>741</v>
      </c>
      <c r="C2075" s="40"/>
    </row>
    <row r="2076" spans="1:3" ht="31.5" x14ac:dyDescent="0.25">
      <c r="A2076" s="11" t="s">
        <v>1288</v>
      </c>
      <c r="B2076" s="9">
        <v>41561</v>
      </c>
      <c r="C2076" s="40"/>
    </row>
    <row r="2077" spans="1:3" ht="15.75" x14ac:dyDescent="0.25">
      <c r="A2077" s="11" t="s">
        <v>538</v>
      </c>
      <c r="B2077" s="9">
        <v>40186</v>
      </c>
      <c r="C2077" s="40"/>
    </row>
    <row r="2078" spans="1:3" ht="31.5" x14ac:dyDescent="0.25">
      <c r="A2078" s="8" t="s">
        <v>2744</v>
      </c>
      <c r="B2078" s="14" t="s">
        <v>2745</v>
      </c>
      <c r="C2078" s="39"/>
    </row>
    <row r="2079" spans="1:3" ht="47.25" x14ac:dyDescent="0.25">
      <c r="A2079" s="8" t="s">
        <v>2638</v>
      </c>
      <c r="B2079" s="9" t="s">
        <v>2639</v>
      </c>
      <c r="C2079" s="39"/>
    </row>
    <row r="2080" spans="1:3" ht="15.75" x14ac:dyDescent="0.25">
      <c r="A2080" s="8" t="s">
        <v>2692</v>
      </c>
      <c r="B2080" s="10">
        <v>44041</v>
      </c>
      <c r="C2080" s="39"/>
    </row>
    <row r="2081" spans="1:3" ht="15.75" x14ac:dyDescent="0.25">
      <c r="A2081" s="11" t="s">
        <v>997</v>
      </c>
      <c r="B2081" s="9">
        <v>40947</v>
      </c>
      <c r="C2081" s="40"/>
    </row>
    <row r="2082" spans="1:3" ht="15.75" x14ac:dyDescent="0.25">
      <c r="A2082" s="11" t="s">
        <v>1677</v>
      </c>
      <c r="B2082" s="9">
        <v>42269</v>
      </c>
      <c r="C2082" s="40"/>
    </row>
    <row r="2083" spans="1:3" ht="15.75" x14ac:dyDescent="0.25">
      <c r="A2083" s="8" t="s">
        <v>2595</v>
      </c>
      <c r="B2083" s="9">
        <v>43705</v>
      </c>
      <c r="C2083" s="39"/>
    </row>
    <row r="2084" spans="1:3" ht="15.75" x14ac:dyDescent="0.25">
      <c r="A2084" s="11" t="s">
        <v>80</v>
      </c>
      <c r="B2084" s="9">
        <v>39561</v>
      </c>
      <c r="C2084" s="40"/>
    </row>
    <row r="2085" spans="1:3" ht="47.25" x14ac:dyDescent="0.25">
      <c r="A2085" s="8" t="s">
        <v>1986</v>
      </c>
      <c r="B2085" s="9" t="s">
        <v>1987</v>
      </c>
      <c r="C2085" s="39"/>
    </row>
    <row r="2086" spans="1:3" ht="15.75" x14ac:dyDescent="0.25">
      <c r="A2086" s="11" t="s">
        <v>1325</v>
      </c>
      <c r="B2086" s="9">
        <v>41660</v>
      </c>
      <c r="C2086" s="40"/>
    </row>
    <row r="2087" spans="1:3" ht="15.75" x14ac:dyDescent="0.25">
      <c r="A2087" s="11" t="s">
        <v>1039</v>
      </c>
      <c r="B2087" s="9">
        <v>41051</v>
      </c>
      <c r="C2087" s="40"/>
    </row>
    <row r="2088" spans="1:3" ht="15.75" x14ac:dyDescent="0.25">
      <c r="A2088" s="11" t="s">
        <v>1252</v>
      </c>
      <c r="B2088" s="9">
        <v>41493</v>
      </c>
      <c r="C2088" s="40"/>
    </row>
    <row r="2089" spans="1:3" ht="31.5" x14ac:dyDescent="0.25">
      <c r="A2089" s="8" t="s">
        <v>2388</v>
      </c>
      <c r="B2089" s="9" t="s">
        <v>2389</v>
      </c>
      <c r="C2089" s="39"/>
    </row>
    <row r="2090" spans="1:3" ht="78.75" x14ac:dyDescent="0.25">
      <c r="A2090" s="11" t="s">
        <v>1167</v>
      </c>
      <c r="B2090" s="9" t="s">
        <v>1166</v>
      </c>
      <c r="C2090" s="40"/>
    </row>
    <row r="2091" spans="1:3" ht="78.75" x14ac:dyDescent="0.25">
      <c r="A2091" s="11" t="s">
        <v>1165</v>
      </c>
      <c r="B2091" s="9" t="s">
        <v>1166</v>
      </c>
      <c r="C2091" s="40"/>
    </row>
    <row r="2092" spans="1:3" ht="15.75" x14ac:dyDescent="0.25">
      <c r="A2092" s="11" t="s">
        <v>739</v>
      </c>
      <c r="B2092" s="9">
        <v>40457</v>
      </c>
      <c r="C2092" s="40"/>
    </row>
    <row r="2093" spans="1:3" ht="15.75" x14ac:dyDescent="0.25">
      <c r="A2093" s="11" t="s">
        <v>1447</v>
      </c>
      <c r="B2093" s="9">
        <v>41856</v>
      </c>
      <c r="C2093" s="40"/>
    </row>
    <row r="2094" spans="1:3" ht="47.25" x14ac:dyDescent="0.25">
      <c r="A2094" s="11" t="s">
        <v>887</v>
      </c>
      <c r="B2094" s="9" t="s">
        <v>888</v>
      </c>
      <c r="C2094" s="40"/>
    </row>
    <row r="2095" spans="1:3" ht="31.5" x14ac:dyDescent="0.25">
      <c r="A2095" s="11" t="s">
        <v>1935</v>
      </c>
      <c r="B2095" s="9">
        <v>42660</v>
      </c>
      <c r="C2095" s="40"/>
    </row>
    <row r="2096" spans="1:3" ht="15.75" x14ac:dyDescent="0.25">
      <c r="A2096" s="11" t="s">
        <v>738</v>
      </c>
      <c r="B2096" s="9">
        <v>40457</v>
      </c>
      <c r="C2096" s="40"/>
    </row>
    <row r="2097" spans="1:3" ht="47.25" x14ac:dyDescent="0.25">
      <c r="A2097" s="11" t="s">
        <v>736</v>
      </c>
      <c r="B2097" s="9" t="s">
        <v>737</v>
      </c>
      <c r="C2097" s="40"/>
    </row>
    <row r="2098" spans="1:3" ht="31.5" x14ac:dyDescent="0.25">
      <c r="A2098" s="8" t="s">
        <v>2632</v>
      </c>
      <c r="B2098" s="9" t="s">
        <v>2633</v>
      </c>
      <c r="C2098" s="39"/>
    </row>
    <row r="2099" spans="1:3" ht="15.75" x14ac:dyDescent="0.25">
      <c r="A2099" s="11" t="s">
        <v>72</v>
      </c>
      <c r="B2099" s="9">
        <v>39520</v>
      </c>
      <c r="C2099" s="40"/>
    </row>
    <row r="2100" spans="1:3" ht="15.75" x14ac:dyDescent="0.25">
      <c r="A2100" s="11" t="s">
        <v>928</v>
      </c>
      <c r="B2100" s="9">
        <v>40842</v>
      </c>
      <c r="C2100" s="40"/>
    </row>
    <row r="2101" spans="1:3" ht="15.75" x14ac:dyDescent="0.25">
      <c r="A2101" s="11" t="s">
        <v>1096</v>
      </c>
      <c r="B2101" s="9">
        <v>41138</v>
      </c>
      <c r="C2101" s="40"/>
    </row>
    <row r="2102" spans="1:3" ht="15.75" x14ac:dyDescent="0.25">
      <c r="A2102" s="11" t="s">
        <v>1928</v>
      </c>
      <c r="B2102" s="9">
        <v>42653</v>
      </c>
      <c r="C2102" s="40"/>
    </row>
    <row r="2103" spans="1:3" ht="31.5" x14ac:dyDescent="0.25">
      <c r="A2103" s="11" t="s">
        <v>1556</v>
      </c>
      <c r="B2103" s="9" t="s">
        <v>1557</v>
      </c>
      <c r="C2103" s="40"/>
    </row>
    <row r="2104" spans="1:3" ht="31.5" x14ac:dyDescent="0.25">
      <c r="A2104" s="8" t="s">
        <v>2109</v>
      </c>
      <c r="B2104" s="9">
        <v>42867</v>
      </c>
      <c r="C2104" s="39"/>
    </row>
    <row r="2105" spans="1:3" ht="47.25" x14ac:dyDescent="0.25">
      <c r="A2105" s="8" t="s">
        <v>2002</v>
      </c>
      <c r="B2105" s="9" t="s">
        <v>2003</v>
      </c>
      <c r="C2105" s="39"/>
    </row>
    <row r="2106" spans="1:3" ht="47.25" x14ac:dyDescent="0.25">
      <c r="A2106" s="11" t="s">
        <v>1533</v>
      </c>
      <c r="B2106" s="9" t="s">
        <v>1534</v>
      </c>
      <c r="C2106" s="40"/>
    </row>
    <row r="2107" spans="1:3" ht="15.75" x14ac:dyDescent="0.25">
      <c r="A2107" s="11" t="s">
        <v>601</v>
      </c>
      <c r="B2107" s="9">
        <v>40282</v>
      </c>
      <c r="C2107" s="40"/>
    </row>
    <row r="2108" spans="1:3" ht="15.75" x14ac:dyDescent="0.25">
      <c r="A2108" s="11" t="s">
        <v>1484</v>
      </c>
      <c r="B2108" s="9">
        <v>41911</v>
      </c>
      <c r="C2108" s="40"/>
    </row>
    <row r="2109" spans="1:3" ht="15.75" x14ac:dyDescent="0.25">
      <c r="A2109" s="11" t="s">
        <v>1650</v>
      </c>
      <c r="B2109" s="9">
        <v>42208</v>
      </c>
      <c r="C2109" s="40"/>
    </row>
    <row r="2110" spans="1:3" ht="15.75" x14ac:dyDescent="0.25">
      <c r="A2110" s="11" t="s">
        <v>358</v>
      </c>
      <c r="B2110" s="9">
        <v>39969</v>
      </c>
      <c r="C2110" s="40"/>
    </row>
    <row r="2111" spans="1:3" ht="15.75" x14ac:dyDescent="0.25">
      <c r="A2111" s="8" t="s">
        <v>2360</v>
      </c>
      <c r="B2111" s="9">
        <v>43238</v>
      </c>
      <c r="C2111" s="39"/>
    </row>
    <row r="2112" spans="1:3" ht="15.75" x14ac:dyDescent="0.25">
      <c r="A2112" s="11" t="s">
        <v>1663</v>
      </c>
      <c r="B2112" s="9">
        <v>42229</v>
      </c>
      <c r="C2112" s="40"/>
    </row>
    <row r="2113" spans="1:3" ht="15.75" x14ac:dyDescent="0.25">
      <c r="A2113" s="11" t="s">
        <v>610</v>
      </c>
      <c r="B2113" s="9">
        <v>40291</v>
      </c>
      <c r="C2113" s="40"/>
    </row>
    <row r="2114" spans="1:3" ht="15.75" x14ac:dyDescent="0.25">
      <c r="A2114" s="8" t="s">
        <v>2665</v>
      </c>
      <c r="B2114" s="9">
        <v>43969</v>
      </c>
      <c r="C2114" s="39"/>
    </row>
    <row r="2115" spans="1:3" ht="15.75" x14ac:dyDescent="0.25">
      <c r="A2115" s="11" t="s">
        <v>286</v>
      </c>
      <c r="B2115" s="9">
        <v>39899</v>
      </c>
      <c r="C2115" s="40"/>
    </row>
    <row r="2116" spans="1:3" ht="31.5" x14ac:dyDescent="0.25">
      <c r="A2116" s="11" t="s">
        <v>336</v>
      </c>
      <c r="B2116" s="9">
        <v>39948</v>
      </c>
      <c r="C2116" s="40"/>
    </row>
    <row r="2117" spans="1:3" ht="47.25" x14ac:dyDescent="0.25">
      <c r="A2117" s="16" t="s">
        <v>3343</v>
      </c>
      <c r="B2117" s="26" t="s">
        <v>3344</v>
      </c>
      <c r="C2117" s="45"/>
    </row>
    <row r="2118" spans="1:3" ht="31.5" x14ac:dyDescent="0.25">
      <c r="A2118" s="11" t="s">
        <v>1896</v>
      </c>
      <c r="B2118" s="9">
        <v>42604</v>
      </c>
      <c r="C2118" s="40"/>
    </row>
    <row r="2119" spans="1:3" ht="31.5" x14ac:dyDescent="0.25">
      <c r="A2119" s="11" t="s">
        <v>181</v>
      </c>
      <c r="B2119" s="9" t="s">
        <v>182</v>
      </c>
      <c r="C2119" s="40"/>
    </row>
    <row r="2120" spans="1:3" ht="15.75" x14ac:dyDescent="0.25">
      <c r="A2120" s="16" t="s">
        <v>3317</v>
      </c>
      <c r="B2120" s="17">
        <v>45975</v>
      </c>
      <c r="C2120" s="41"/>
    </row>
    <row r="2121" spans="1:3" ht="15.75" x14ac:dyDescent="0.25">
      <c r="A2121" s="11" t="s">
        <v>1417</v>
      </c>
      <c r="B2121" s="9">
        <v>41786</v>
      </c>
      <c r="C2121" s="40"/>
    </row>
    <row r="2122" spans="1:3" ht="31.5" x14ac:dyDescent="0.25">
      <c r="A2122" s="11" t="s">
        <v>1541</v>
      </c>
      <c r="B2122" s="9" t="s">
        <v>1542</v>
      </c>
      <c r="C2122" s="40"/>
    </row>
    <row r="2123" spans="1:3" ht="15.75" x14ac:dyDescent="0.25">
      <c r="A2123" s="8" t="s">
        <v>2246</v>
      </c>
      <c r="B2123" s="9">
        <v>43048</v>
      </c>
      <c r="C2123" s="39"/>
    </row>
    <row r="2124" spans="1:3" ht="15.75" x14ac:dyDescent="0.25">
      <c r="A2124" s="11" t="s">
        <v>1094</v>
      </c>
      <c r="B2124" s="9">
        <v>41131</v>
      </c>
      <c r="C2124" s="40"/>
    </row>
    <row r="2125" spans="1:3" ht="15.75" x14ac:dyDescent="0.25">
      <c r="A2125" s="8" t="s">
        <v>2398</v>
      </c>
      <c r="B2125" s="9">
        <v>43311</v>
      </c>
      <c r="C2125" s="39"/>
    </row>
    <row r="2126" spans="1:3" ht="31.5" x14ac:dyDescent="0.25">
      <c r="A2126" s="11" t="s">
        <v>618</v>
      </c>
      <c r="B2126" s="9">
        <v>40304</v>
      </c>
      <c r="C2126" s="40"/>
    </row>
    <row r="2127" spans="1:3" ht="15.75" x14ac:dyDescent="0.25">
      <c r="A2127" s="8" t="s">
        <v>2409</v>
      </c>
      <c r="B2127" s="9">
        <v>43336</v>
      </c>
      <c r="C2127" s="39"/>
    </row>
    <row r="2128" spans="1:3" ht="15.75" x14ac:dyDescent="0.25">
      <c r="A2128" s="11" t="s">
        <v>837</v>
      </c>
      <c r="B2128" s="9">
        <v>40641</v>
      </c>
      <c r="C2128" s="40"/>
    </row>
    <row r="2129" spans="1:3" ht="15.75" x14ac:dyDescent="0.25">
      <c r="A2129" s="11" t="s">
        <v>212</v>
      </c>
      <c r="B2129" s="9">
        <v>39846</v>
      </c>
      <c r="C2129" s="40"/>
    </row>
    <row r="2130" spans="1:3" ht="15.75" x14ac:dyDescent="0.25">
      <c r="A2130" s="11" t="s">
        <v>637</v>
      </c>
      <c r="B2130" s="9" t="s">
        <v>638</v>
      </c>
      <c r="C2130" s="40"/>
    </row>
    <row r="2131" spans="1:3" ht="15.75" x14ac:dyDescent="0.25">
      <c r="A2131" s="8" t="s">
        <v>3130</v>
      </c>
      <c r="B2131" s="10">
        <v>45160</v>
      </c>
      <c r="C2131" s="39"/>
    </row>
    <row r="2132" spans="1:3" ht="15.75" x14ac:dyDescent="0.25">
      <c r="A2132" s="8" t="s">
        <v>2763</v>
      </c>
      <c r="B2132" s="10">
        <v>44270</v>
      </c>
      <c r="C2132" s="39"/>
    </row>
    <row r="2133" spans="1:3" ht="15.75" x14ac:dyDescent="0.25">
      <c r="A2133" s="11" t="s">
        <v>108</v>
      </c>
      <c r="B2133" s="9">
        <v>39664</v>
      </c>
      <c r="C2133" s="40"/>
    </row>
    <row r="2134" spans="1:3" ht="15.75" x14ac:dyDescent="0.25">
      <c r="A2134" s="11" t="s">
        <v>272</v>
      </c>
      <c r="B2134" s="9">
        <v>39891</v>
      </c>
      <c r="C2134" s="40"/>
    </row>
    <row r="2135" spans="1:3" ht="15.75" x14ac:dyDescent="0.25">
      <c r="A2135" s="11" t="s">
        <v>685</v>
      </c>
      <c r="B2135" s="9">
        <v>40385</v>
      </c>
      <c r="C2135" s="40"/>
    </row>
    <row r="2136" spans="1:3" ht="47.25" x14ac:dyDescent="0.25">
      <c r="A2136" s="11" t="s">
        <v>521</v>
      </c>
      <c r="B2136" s="9" t="s">
        <v>522</v>
      </c>
      <c r="C2136" s="40"/>
    </row>
    <row r="2137" spans="1:3" ht="15.75" x14ac:dyDescent="0.25">
      <c r="A2137" s="16" t="s">
        <v>3313</v>
      </c>
      <c r="B2137" s="17">
        <v>45960</v>
      </c>
      <c r="C2137" s="41"/>
    </row>
    <row r="2138" spans="1:3" ht="15.75" x14ac:dyDescent="0.25">
      <c r="A2138" s="8" t="s">
        <v>2079</v>
      </c>
      <c r="B2138" s="9">
        <v>42831</v>
      </c>
      <c r="C2138" s="39"/>
    </row>
    <row r="2139" spans="1:3" ht="47.25" x14ac:dyDescent="0.25">
      <c r="A2139" s="11" t="s">
        <v>165</v>
      </c>
      <c r="B2139" s="9" t="s">
        <v>164</v>
      </c>
      <c r="C2139" s="40"/>
    </row>
    <row r="2140" spans="1:3" ht="15.75" x14ac:dyDescent="0.25">
      <c r="A2140" s="16" t="s">
        <v>3323</v>
      </c>
      <c r="B2140" s="17">
        <v>45992</v>
      </c>
      <c r="C2140" s="49"/>
    </row>
    <row r="2141" spans="1:3" ht="47.25" x14ac:dyDescent="0.25">
      <c r="A2141" s="11" t="s">
        <v>1635</v>
      </c>
      <c r="B2141" s="9" t="s">
        <v>1636</v>
      </c>
      <c r="C2141" s="40"/>
    </row>
    <row r="2142" spans="1:3" ht="15.75" x14ac:dyDescent="0.25">
      <c r="A2142" s="11" t="s">
        <v>1904</v>
      </c>
      <c r="B2142" s="9">
        <v>42614</v>
      </c>
      <c r="C2142" s="40"/>
    </row>
    <row r="2143" spans="1:3" ht="15.75" x14ac:dyDescent="0.25">
      <c r="A2143" s="11" t="s">
        <v>1833</v>
      </c>
      <c r="B2143" s="9">
        <v>42502</v>
      </c>
      <c r="C2143" s="40"/>
    </row>
    <row r="2144" spans="1:3" ht="15.75" x14ac:dyDescent="0.25">
      <c r="A2144" s="11" t="s">
        <v>120</v>
      </c>
      <c r="B2144" s="9">
        <v>39694</v>
      </c>
      <c r="C2144" s="40"/>
    </row>
    <row r="2145" spans="1:3" ht="15.75" x14ac:dyDescent="0.25">
      <c r="A2145" s="11" t="s">
        <v>1675</v>
      </c>
      <c r="B2145" s="9">
        <v>42268</v>
      </c>
      <c r="C2145" s="40"/>
    </row>
    <row r="2146" spans="1:3" ht="15.75" x14ac:dyDescent="0.25">
      <c r="A2146" s="11" t="s">
        <v>1157</v>
      </c>
      <c r="B2146" s="9">
        <v>41249</v>
      </c>
      <c r="C2146" s="40"/>
    </row>
    <row r="2147" spans="1:3" ht="15.75" x14ac:dyDescent="0.25">
      <c r="A2147" s="13" t="s">
        <v>2216</v>
      </c>
      <c r="B2147" s="9">
        <v>43014</v>
      </c>
      <c r="C2147" s="39"/>
    </row>
    <row r="2148" spans="1:3" ht="47.25" x14ac:dyDescent="0.25">
      <c r="A2148" s="8" t="s">
        <v>2189</v>
      </c>
      <c r="B2148" s="19" t="s">
        <v>2190</v>
      </c>
      <c r="C2148" s="39"/>
    </row>
    <row r="2149" spans="1:3" ht="15.75" x14ac:dyDescent="0.25">
      <c r="A2149" s="11" t="s">
        <v>1699</v>
      </c>
      <c r="B2149" s="9">
        <v>42291</v>
      </c>
      <c r="C2149" s="40"/>
    </row>
    <row r="2150" spans="1:3" ht="15.75" x14ac:dyDescent="0.25">
      <c r="A2150" s="16" t="s">
        <v>3275</v>
      </c>
      <c r="B2150" s="17">
        <v>45754</v>
      </c>
      <c r="C2150" s="41"/>
    </row>
    <row r="2151" spans="1:3" ht="31.5" x14ac:dyDescent="0.25">
      <c r="A2151" s="11" t="s">
        <v>999</v>
      </c>
      <c r="B2151" s="9">
        <v>40949</v>
      </c>
      <c r="C2151" s="40"/>
    </row>
    <row r="2152" spans="1:3" ht="31.5" x14ac:dyDescent="0.25">
      <c r="A2152" s="11" t="s">
        <v>1344</v>
      </c>
      <c r="B2152" s="9" t="s">
        <v>1345</v>
      </c>
      <c r="C2152" s="40"/>
    </row>
    <row r="2153" spans="1:3" ht="15.75" x14ac:dyDescent="0.25">
      <c r="A2153" s="8" t="s">
        <v>2403</v>
      </c>
      <c r="B2153" s="9">
        <v>43325</v>
      </c>
      <c r="C2153" s="39"/>
    </row>
    <row r="2154" spans="1:3" ht="15.75" x14ac:dyDescent="0.25">
      <c r="A2154" s="8" t="s">
        <v>2045</v>
      </c>
      <c r="B2154" s="9">
        <v>42795</v>
      </c>
      <c r="C2154" s="39"/>
    </row>
    <row r="2155" spans="1:3" ht="15.75" x14ac:dyDescent="0.25">
      <c r="A2155" s="8" t="s">
        <v>2742</v>
      </c>
      <c r="B2155" s="10">
        <v>44209</v>
      </c>
      <c r="C2155" s="39"/>
    </row>
    <row r="2156" spans="1:3" ht="15.75" x14ac:dyDescent="0.25">
      <c r="A2156" s="8" t="s">
        <v>2244</v>
      </c>
      <c r="B2156" s="9">
        <v>43040</v>
      </c>
      <c r="C2156" s="39"/>
    </row>
    <row r="2157" spans="1:3" ht="15.75" x14ac:dyDescent="0.25">
      <c r="A2157" s="11" t="s">
        <v>445</v>
      </c>
      <c r="B2157" s="9">
        <v>40051</v>
      </c>
      <c r="C2157" s="40"/>
    </row>
    <row r="2158" spans="1:3" ht="15.75" x14ac:dyDescent="0.25">
      <c r="A2158" s="8" t="s">
        <v>2687</v>
      </c>
      <c r="B2158" s="10">
        <v>44030</v>
      </c>
      <c r="C2158" s="39"/>
    </row>
    <row r="2159" spans="1:3" ht="15.75" x14ac:dyDescent="0.25">
      <c r="A2159" s="11" t="s">
        <v>1908</v>
      </c>
      <c r="B2159" s="9">
        <v>42622</v>
      </c>
      <c r="C2159" s="40"/>
    </row>
    <row r="2160" spans="1:3" ht="31.5" x14ac:dyDescent="0.25">
      <c r="A2160" s="11" t="s">
        <v>1391</v>
      </c>
      <c r="B2160" s="9" t="s">
        <v>1392</v>
      </c>
      <c r="C2160" s="40"/>
    </row>
    <row r="2161" spans="1:3" ht="15.75" x14ac:dyDescent="0.25">
      <c r="A2161" s="8" t="s">
        <v>2613</v>
      </c>
      <c r="B2161" s="9">
        <v>43734</v>
      </c>
      <c r="C2161" s="39"/>
    </row>
    <row r="2162" spans="1:3" ht="15.75" x14ac:dyDescent="0.25">
      <c r="A2162" s="11" t="s">
        <v>443</v>
      </c>
      <c r="B2162" s="9">
        <v>40045</v>
      </c>
      <c r="C2162" s="40"/>
    </row>
    <row r="2163" spans="1:3" ht="15.75" x14ac:dyDescent="0.25">
      <c r="A2163" s="11" t="s">
        <v>1128</v>
      </c>
      <c r="B2163" s="9">
        <v>41192</v>
      </c>
      <c r="C2163" s="40"/>
    </row>
    <row r="2164" spans="1:3" ht="15.75" x14ac:dyDescent="0.25">
      <c r="A2164" s="8" t="s">
        <v>2010</v>
      </c>
      <c r="B2164" s="9">
        <v>42760</v>
      </c>
      <c r="C2164" s="39"/>
    </row>
    <row r="2165" spans="1:3" ht="47.25" x14ac:dyDescent="0.25">
      <c r="A2165" s="20" t="s">
        <v>2352</v>
      </c>
      <c r="B2165" s="9" t="s">
        <v>2353</v>
      </c>
      <c r="C2165" s="39"/>
    </row>
    <row r="2166" spans="1:3" ht="31.5" x14ac:dyDescent="0.25">
      <c r="A2166" s="11" t="s">
        <v>17</v>
      </c>
      <c r="B2166" s="9" t="s">
        <v>18</v>
      </c>
      <c r="C2166" s="40"/>
    </row>
    <row r="2167" spans="1:3" ht="15.75" x14ac:dyDescent="0.25">
      <c r="A2167" s="11" t="s">
        <v>298</v>
      </c>
      <c r="B2167" s="9">
        <v>39910</v>
      </c>
      <c r="C2167" s="40"/>
    </row>
    <row r="2168" spans="1:3" ht="15.75" x14ac:dyDescent="0.25">
      <c r="A2168" s="8" t="s">
        <v>2731</v>
      </c>
      <c r="B2168" s="10">
        <v>44168</v>
      </c>
      <c r="C2168" s="39"/>
    </row>
    <row r="2169" spans="1:3" ht="15.75" x14ac:dyDescent="0.25">
      <c r="A2169" s="11" t="s">
        <v>1117</v>
      </c>
      <c r="B2169" s="9">
        <v>41178</v>
      </c>
      <c r="C2169" s="40"/>
    </row>
    <row r="2170" spans="1:3" ht="15.75" x14ac:dyDescent="0.25">
      <c r="A2170" s="11" t="s">
        <v>859</v>
      </c>
      <c r="B2170" s="9">
        <v>40693</v>
      </c>
      <c r="C2170" s="40"/>
    </row>
    <row r="2171" spans="1:3" ht="47.25" x14ac:dyDescent="0.25">
      <c r="A2171" s="11" t="s">
        <v>1460</v>
      </c>
      <c r="B2171" s="9" t="s">
        <v>1461</v>
      </c>
      <c r="C2171" s="40"/>
    </row>
    <row r="2172" spans="1:3" ht="31.5" x14ac:dyDescent="0.25">
      <c r="A2172" s="8" t="s">
        <v>2760</v>
      </c>
      <c r="B2172" s="10">
        <v>44260</v>
      </c>
      <c r="C2172" s="39"/>
    </row>
    <row r="2173" spans="1:3" ht="15.75" x14ac:dyDescent="0.25">
      <c r="A2173" s="8" t="s">
        <v>2857</v>
      </c>
      <c r="B2173" s="15" t="s">
        <v>2856</v>
      </c>
      <c r="C2173" s="39"/>
    </row>
    <row r="2174" spans="1:3" ht="47.25" x14ac:dyDescent="0.25">
      <c r="A2174" s="8" t="s">
        <v>3160</v>
      </c>
      <c r="B2174" s="18" t="s">
        <v>3161</v>
      </c>
      <c r="C2174" s="39"/>
    </row>
    <row r="2175" spans="1:3" ht="15.75" x14ac:dyDescent="0.25">
      <c r="A2175" s="11" t="s">
        <v>966</v>
      </c>
      <c r="B2175" s="9">
        <v>40917</v>
      </c>
      <c r="C2175" s="40"/>
    </row>
    <row r="2176" spans="1:3" ht="15.75" x14ac:dyDescent="0.25">
      <c r="A2176" s="11" t="s">
        <v>1812</v>
      </c>
      <c r="B2176" s="9">
        <v>42480</v>
      </c>
      <c r="C2176" s="40"/>
    </row>
    <row r="2177" spans="1:3" ht="15.75" x14ac:dyDescent="0.25">
      <c r="A2177" s="8" t="s">
        <v>3029</v>
      </c>
      <c r="B2177" s="10">
        <v>44867</v>
      </c>
      <c r="C2177" s="39"/>
    </row>
    <row r="2178" spans="1:3" ht="15.75" x14ac:dyDescent="0.25">
      <c r="A2178" s="8" t="s">
        <v>3030</v>
      </c>
      <c r="B2178" s="10">
        <v>44867</v>
      </c>
      <c r="C2178" s="39"/>
    </row>
    <row r="2179" spans="1:3" ht="15.75" x14ac:dyDescent="0.25">
      <c r="A2179" s="8" t="s">
        <v>3031</v>
      </c>
      <c r="B2179" s="10">
        <v>44867</v>
      </c>
      <c r="C2179" s="39"/>
    </row>
    <row r="2180" spans="1:3" ht="15.75" x14ac:dyDescent="0.25">
      <c r="A2180" s="16" t="s">
        <v>3283</v>
      </c>
      <c r="B2180" s="17">
        <v>45785</v>
      </c>
      <c r="C2180" s="41"/>
    </row>
    <row r="2181" spans="1:3" ht="15.75" x14ac:dyDescent="0.25">
      <c r="A2181" s="8" t="s">
        <v>3018</v>
      </c>
      <c r="B2181" s="15" t="s">
        <v>3019</v>
      </c>
      <c r="C2181" s="39"/>
    </row>
    <row r="2182" spans="1:3" ht="47.25" x14ac:dyDescent="0.25">
      <c r="A2182" s="11" t="s">
        <v>1445</v>
      </c>
      <c r="B2182" s="9" t="s">
        <v>1446</v>
      </c>
      <c r="C2182" s="40"/>
    </row>
    <row r="2183" spans="1:3" ht="15.75" x14ac:dyDescent="0.25">
      <c r="A2183" s="8" t="s">
        <v>2594</v>
      </c>
      <c r="B2183" s="9">
        <v>43703</v>
      </c>
      <c r="C2183" s="39"/>
    </row>
    <row r="2184" spans="1:3" ht="47.25" x14ac:dyDescent="0.25">
      <c r="A2184" s="8" t="s">
        <v>2251</v>
      </c>
      <c r="B2184" s="9" t="s">
        <v>2252</v>
      </c>
      <c r="C2184" s="39"/>
    </row>
    <row r="2185" spans="1:3" ht="31.5" x14ac:dyDescent="0.25">
      <c r="A2185" s="11" t="s">
        <v>1572</v>
      </c>
      <c r="B2185" s="9" t="s">
        <v>1573</v>
      </c>
      <c r="C2185" s="40"/>
    </row>
    <row r="2186" spans="1:3" ht="15.75" x14ac:dyDescent="0.25">
      <c r="A2186" s="8" t="s">
        <v>2733</v>
      </c>
      <c r="B2186" s="10">
        <v>44174</v>
      </c>
      <c r="C2186" s="39"/>
    </row>
    <row r="2187" spans="1:3" ht="15.75" x14ac:dyDescent="0.25">
      <c r="A2187" s="8" t="s">
        <v>2707</v>
      </c>
      <c r="B2187" s="10">
        <v>44089</v>
      </c>
      <c r="C2187" s="39"/>
    </row>
    <row r="2188" spans="1:3" ht="15.75" x14ac:dyDescent="0.25">
      <c r="A2188" s="11" t="s">
        <v>914</v>
      </c>
      <c r="B2188" s="9">
        <v>40815</v>
      </c>
      <c r="C2188" s="40"/>
    </row>
    <row r="2189" spans="1:3" ht="15.75" x14ac:dyDescent="0.25">
      <c r="A2189" s="8" t="s">
        <v>2326</v>
      </c>
      <c r="B2189" s="9">
        <v>43173</v>
      </c>
      <c r="C2189" s="39"/>
    </row>
    <row r="2190" spans="1:3" ht="15.75" x14ac:dyDescent="0.25">
      <c r="A2190" s="11" t="s">
        <v>717</v>
      </c>
      <c r="B2190" s="9">
        <v>40444</v>
      </c>
      <c r="C2190" s="40"/>
    </row>
    <row r="2191" spans="1:3" ht="15.75" x14ac:dyDescent="0.25">
      <c r="A2191" s="11" t="s">
        <v>1073</v>
      </c>
      <c r="B2191" s="9">
        <v>41096</v>
      </c>
      <c r="C2191" s="40"/>
    </row>
    <row r="2192" spans="1:3" ht="47.25" x14ac:dyDescent="0.25">
      <c r="A2192" s="8" t="s">
        <v>1955</v>
      </c>
      <c r="B2192" s="9" t="s">
        <v>1956</v>
      </c>
      <c r="C2192" s="39"/>
    </row>
    <row r="2193" spans="1:3" ht="15.75" x14ac:dyDescent="0.25">
      <c r="A2193" s="11" t="s">
        <v>700</v>
      </c>
      <c r="B2193" s="9">
        <v>40416</v>
      </c>
      <c r="C2193" s="40"/>
    </row>
    <row r="2194" spans="1:3" ht="15.75" x14ac:dyDescent="0.25">
      <c r="A2194" s="8" t="s">
        <v>2786</v>
      </c>
      <c r="B2194" s="10">
        <v>44327</v>
      </c>
      <c r="C2194" s="39"/>
    </row>
    <row r="2195" spans="1:3" ht="31.5" x14ac:dyDescent="0.25">
      <c r="A2195" s="8" t="s">
        <v>3169</v>
      </c>
      <c r="B2195" s="14" t="s">
        <v>3170</v>
      </c>
      <c r="C2195" s="39"/>
    </row>
    <row r="2196" spans="1:3" ht="15.75" x14ac:dyDescent="0.25">
      <c r="A2196" s="11" t="s">
        <v>1751</v>
      </c>
      <c r="B2196" s="9">
        <v>42383</v>
      </c>
      <c r="C2196" s="40"/>
    </row>
    <row r="2197" spans="1:3" ht="15.75" x14ac:dyDescent="0.25">
      <c r="A2197" s="11" t="s">
        <v>1633</v>
      </c>
      <c r="B2197" s="9">
        <v>42185</v>
      </c>
      <c r="C2197" s="40"/>
    </row>
    <row r="2198" spans="1:3" ht="15.75" x14ac:dyDescent="0.25">
      <c r="A2198" s="11" t="s">
        <v>899</v>
      </c>
      <c r="B2198" s="9">
        <v>40786</v>
      </c>
      <c r="C2198" s="40"/>
    </row>
    <row r="2199" spans="1:3" ht="31.5" x14ac:dyDescent="0.25">
      <c r="A2199" s="11" t="s">
        <v>1527</v>
      </c>
      <c r="B2199" s="9" t="s">
        <v>1528</v>
      </c>
      <c r="C2199" s="40"/>
    </row>
    <row r="2200" spans="1:3" ht="15.75" x14ac:dyDescent="0.25">
      <c r="A2200" s="11" t="s">
        <v>1343</v>
      </c>
      <c r="B2200" s="9">
        <v>41688</v>
      </c>
      <c r="C2200" s="40"/>
    </row>
    <row r="2201" spans="1:3" ht="15.75" x14ac:dyDescent="0.25">
      <c r="A2201" s="11" t="s">
        <v>187</v>
      </c>
      <c r="B2201" s="9">
        <v>39818</v>
      </c>
      <c r="C2201" s="40"/>
    </row>
    <row r="2202" spans="1:3" ht="15.75" x14ac:dyDescent="0.25">
      <c r="A2202" s="8" t="s">
        <v>2864</v>
      </c>
      <c r="B2202" s="15" t="s">
        <v>2863</v>
      </c>
      <c r="C2202" s="39"/>
    </row>
    <row r="2203" spans="1:3" ht="15.75" x14ac:dyDescent="0.25">
      <c r="A2203" s="8" t="s">
        <v>2532</v>
      </c>
      <c r="B2203" s="9">
        <v>43588</v>
      </c>
      <c r="C2203" s="39"/>
    </row>
    <row r="2204" spans="1:3" ht="15.75" x14ac:dyDescent="0.25">
      <c r="A2204" s="8" t="s">
        <v>2046</v>
      </c>
      <c r="B2204" s="9">
        <v>42797</v>
      </c>
      <c r="C2204" s="39"/>
    </row>
    <row r="2205" spans="1:3" ht="31.5" x14ac:dyDescent="0.25">
      <c r="A2205" s="8" t="s">
        <v>2106</v>
      </c>
      <c r="B2205" s="9" t="s">
        <v>2107</v>
      </c>
      <c r="C2205" s="39"/>
    </row>
    <row r="2206" spans="1:3" ht="15.75" x14ac:dyDescent="0.25">
      <c r="A2206" s="11" t="s">
        <v>613</v>
      </c>
      <c r="B2206" s="9">
        <v>40298</v>
      </c>
      <c r="C2206" s="40"/>
    </row>
    <row r="2207" spans="1:3" ht="15.75" x14ac:dyDescent="0.25">
      <c r="A2207" s="11" t="s">
        <v>1226</v>
      </c>
      <c r="B2207" s="9">
        <v>41452</v>
      </c>
      <c r="C2207" s="40"/>
    </row>
    <row r="2208" spans="1:3" ht="15.75" x14ac:dyDescent="0.25">
      <c r="A2208" s="8" t="s">
        <v>2117</v>
      </c>
      <c r="B2208" s="9">
        <v>42878</v>
      </c>
      <c r="C2208" s="39"/>
    </row>
    <row r="2209" spans="1:3" ht="47.25" x14ac:dyDescent="0.25">
      <c r="A2209" s="16" t="s">
        <v>3369</v>
      </c>
      <c r="B2209" s="26" t="s">
        <v>3370</v>
      </c>
      <c r="C2209" s="41"/>
    </row>
    <row r="2210" spans="1:3" ht="15.75" x14ac:dyDescent="0.25">
      <c r="A2210" s="11" t="s">
        <v>1943</v>
      </c>
      <c r="B2210" s="9">
        <v>42676</v>
      </c>
      <c r="C2210" s="40"/>
    </row>
    <row r="2211" spans="1:3" ht="15.75" x14ac:dyDescent="0.25">
      <c r="A2211" s="11" t="s">
        <v>154</v>
      </c>
      <c r="B2211" s="9">
        <v>39759</v>
      </c>
      <c r="C2211" s="40"/>
    </row>
    <row r="2212" spans="1:3" ht="15.75" x14ac:dyDescent="0.25">
      <c r="A2212" s="8" t="s">
        <v>2672</v>
      </c>
      <c r="B2212" s="9">
        <v>43987</v>
      </c>
      <c r="C2212" s="39"/>
    </row>
    <row r="2213" spans="1:3" ht="15.75" x14ac:dyDescent="0.25">
      <c r="A2213" s="8" t="s">
        <v>2035</v>
      </c>
      <c r="B2213" s="9">
        <v>42788</v>
      </c>
      <c r="C2213" s="39"/>
    </row>
    <row r="2214" spans="1:3" ht="15.75" x14ac:dyDescent="0.25">
      <c r="A2214" s="11" t="s">
        <v>270</v>
      </c>
      <c r="B2214" s="9">
        <v>39889</v>
      </c>
      <c r="C2214" s="40"/>
    </row>
    <row r="2215" spans="1:3" ht="15.75" x14ac:dyDescent="0.25">
      <c r="A2215" s="8" t="s">
        <v>3164</v>
      </c>
      <c r="B2215" s="15" t="s">
        <v>3165</v>
      </c>
      <c r="C2215" s="39"/>
    </row>
    <row r="2216" spans="1:3" ht="47.25" x14ac:dyDescent="0.25">
      <c r="A2216" s="11" t="s">
        <v>1118</v>
      </c>
      <c r="B2216" s="9" t="s">
        <v>1119</v>
      </c>
      <c r="C2216" s="40"/>
    </row>
    <row r="2217" spans="1:3" ht="15.75" x14ac:dyDescent="0.25">
      <c r="A2217" s="8" t="s">
        <v>2052</v>
      </c>
      <c r="B2217" s="9">
        <v>42801</v>
      </c>
      <c r="C2217" s="39"/>
    </row>
    <row r="2218" spans="1:3" ht="15.75" x14ac:dyDescent="0.25">
      <c r="A2218" s="8" t="s">
        <v>2372</v>
      </c>
      <c r="B2218" s="9">
        <v>43273</v>
      </c>
      <c r="C2218" s="39"/>
    </row>
    <row r="2219" spans="1:3" ht="15.75" x14ac:dyDescent="0.25">
      <c r="A2219" s="8" t="s">
        <v>2273</v>
      </c>
      <c r="B2219" s="9">
        <v>43075</v>
      </c>
      <c r="C2219" s="39"/>
    </row>
    <row r="2220" spans="1:3" ht="47.25" x14ac:dyDescent="0.25">
      <c r="A2220" s="8" t="s">
        <v>2214</v>
      </c>
      <c r="B2220" s="9" t="s">
        <v>2215</v>
      </c>
      <c r="C2220" s="39"/>
    </row>
    <row r="2221" spans="1:3" ht="63" x14ac:dyDescent="0.25">
      <c r="A2221" s="11" t="s">
        <v>10</v>
      </c>
      <c r="B2221" s="19" t="s">
        <v>11</v>
      </c>
      <c r="C2221" s="44">
        <v>45509</v>
      </c>
    </row>
    <row r="2222" spans="1:3" ht="15.75" x14ac:dyDescent="0.25">
      <c r="A2222" s="11" t="s">
        <v>1590</v>
      </c>
      <c r="B2222" s="9">
        <v>42108</v>
      </c>
      <c r="C2222" s="40"/>
    </row>
    <row r="2223" spans="1:3" ht="15.75" x14ac:dyDescent="0.25">
      <c r="A2223" s="11" t="s">
        <v>1138</v>
      </c>
      <c r="B2223" s="9">
        <v>41211</v>
      </c>
      <c r="C2223" s="40"/>
    </row>
    <row r="2224" spans="1:3" ht="15.75" x14ac:dyDescent="0.25">
      <c r="A2224" s="11" t="s">
        <v>139</v>
      </c>
      <c r="B2224" s="9">
        <v>39737</v>
      </c>
      <c r="C2224" s="40"/>
    </row>
    <row r="2225" spans="1:3" ht="15.75" x14ac:dyDescent="0.25">
      <c r="A2225" s="11" t="s">
        <v>143</v>
      </c>
      <c r="B2225" s="9">
        <v>39749</v>
      </c>
      <c r="C2225" s="40"/>
    </row>
    <row r="2226" spans="1:3" ht="15.75" x14ac:dyDescent="0.25">
      <c r="A2226" s="11" t="s">
        <v>1393</v>
      </c>
      <c r="B2226" s="9">
        <v>41753</v>
      </c>
      <c r="C2226" s="40"/>
    </row>
    <row r="2227" spans="1:3" ht="31.5" x14ac:dyDescent="0.25">
      <c r="A2227" s="11" t="s">
        <v>1522</v>
      </c>
      <c r="B2227" s="9" t="s">
        <v>1523</v>
      </c>
      <c r="C2227" s="40"/>
    </row>
    <row r="2228" spans="1:3" ht="63" x14ac:dyDescent="0.25">
      <c r="A2228" s="11" t="s">
        <v>1254</v>
      </c>
      <c r="B2228" s="9" t="s">
        <v>1255</v>
      </c>
      <c r="C2228" s="42">
        <v>45602</v>
      </c>
    </row>
    <row r="2229" spans="1:3" ht="63" x14ac:dyDescent="0.25">
      <c r="A2229" s="11" t="s">
        <v>1254</v>
      </c>
      <c r="B2229" s="9" t="s">
        <v>1255</v>
      </c>
      <c r="C2229" s="43">
        <v>46038</v>
      </c>
    </row>
    <row r="2230" spans="1:3" ht="63" x14ac:dyDescent="0.25">
      <c r="A2230" s="16" t="s">
        <v>3241</v>
      </c>
      <c r="B2230" s="26" t="s">
        <v>3242</v>
      </c>
      <c r="C2230" s="42">
        <v>45602</v>
      </c>
    </row>
    <row r="2231" spans="1:3" ht="63" x14ac:dyDescent="0.25">
      <c r="A2231" s="16" t="s">
        <v>3241</v>
      </c>
      <c r="B2231" s="26" t="s">
        <v>3242</v>
      </c>
      <c r="C2231" s="43">
        <v>46038</v>
      </c>
    </row>
    <row r="2232" spans="1:3" ht="63" x14ac:dyDescent="0.25">
      <c r="A2232" s="8" t="s">
        <v>2789</v>
      </c>
      <c r="B2232" s="14" t="s">
        <v>2790</v>
      </c>
      <c r="C2232" s="42">
        <v>45602</v>
      </c>
    </row>
    <row r="2233" spans="1:3" ht="63" x14ac:dyDescent="0.25">
      <c r="A2233" s="8" t="s">
        <v>2789</v>
      </c>
      <c r="B2233" s="14" t="s">
        <v>2790</v>
      </c>
      <c r="C2233" s="43">
        <v>46038</v>
      </c>
    </row>
    <row r="2234" spans="1:3" ht="15.75" x14ac:dyDescent="0.25">
      <c r="A2234" s="11" t="s">
        <v>1125</v>
      </c>
      <c r="B2234" s="9">
        <v>41186</v>
      </c>
      <c r="C2234" s="40"/>
    </row>
    <row r="2235" spans="1:3" ht="110.25" x14ac:dyDescent="0.25">
      <c r="A2235" s="11" t="s">
        <v>109</v>
      </c>
      <c r="B2235" s="9" t="s">
        <v>110</v>
      </c>
      <c r="C2235" s="42">
        <v>45177</v>
      </c>
    </row>
    <row r="2236" spans="1:3" ht="15.75" x14ac:dyDescent="0.25">
      <c r="A2236" s="11" t="s">
        <v>348</v>
      </c>
      <c r="B2236" s="9">
        <v>39961</v>
      </c>
      <c r="C2236" s="40"/>
    </row>
    <row r="2237" spans="1:3" ht="15.75" x14ac:dyDescent="0.25">
      <c r="A2237" s="8" t="s">
        <v>3109</v>
      </c>
      <c r="B2237" s="10">
        <v>45092</v>
      </c>
      <c r="C2237" s="39"/>
    </row>
    <row r="2238" spans="1:3" ht="31.5" x14ac:dyDescent="0.25">
      <c r="A2238" s="8" t="s">
        <v>2187</v>
      </c>
      <c r="B2238" s="9" t="s">
        <v>2188</v>
      </c>
      <c r="C2238" s="39"/>
    </row>
    <row r="2239" spans="1:3" ht="15.75" x14ac:dyDescent="0.25">
      <c r="A2239" s="8" t="s">
        <v>2989</v>
      </c>
      <c r="B2239" s="15" t="s">
        <v>2990</v>
      </c>
      <c r="C2239" s="39"/>
    </row>
    <row r="2240" spans="1:3" ht="15.75" x14ac:dyDescent="0.25">
      <c r="A2240" s="11" t="s">
        <v>1426</v>
      </c>
      <c r="B2240" s="9">
        <v>41811</v>
      </c>
      <c r="C2240" s="40"/>
    </row>
    <row r="2241" spans="1:3" ht="31.5" x14ac:dyDescent="0.25">
      <c r="A2241" s="11" t="s">
        <v>1475</v>
      </c>
      <c r="B2241" s="9">
        <v>41894</v>
      </c>
      <c r="C2241" s="40"/>
    </row>
    <row r="2242" spans="1:3" ht="15.75" x14ac:dyDescent="0.25">
      <c r="A2242" s="11" t="s">
        <v>1454</v>
      </c>
      <c r="B2242" s="9">
        <v>41866</v>
      </c>
      <c r="C2242" s="40"/>
    </row>
    <row r="2243" spans="1:3" ht="15.75" x14ac:dyDescent="0.25">
      <c r="A2243" s="8" t="s">
        <v>2849</v>
      </c>
      <c r="B2243" s="15" t="s">
        <v>2850</v>
      </c>
      <c r="C2243" s="39"/>
    </row>
    <row r="2244" spans="1:3" ht="15.75" x14ac:dyDescent="0.25">
      <c r="A2244" s="16" t="s">
        <v>3367</v>
      </c>
      <c r="B2244" s="26">
        <v>46189</v>
      </c>
      <c r="C2244" s="41"/>
    </row>
    <row r="2245" spans="1:3" ht="15.75" x14ac:dyDescent="0.25">
      <c r="A2245" s="16" t="s">
        <v>3339</v>
      </c>
      <c r="B2245" s="17">
        <v>46080</v>
      </c>
      <c r="C2245" s="45"/>
    </row>
    <row r="2246" spans="1:3" ht="47.25" x14ac:dyDescent="0.25">
      <c r="A2246" s="11" t="s">
        <v>1757</v>
      </c>
      <c r="B2246" s="9" t="s">
        <v>1758</v>
      </c>
      <c r="C2246" s="40"/>
    </row>
    <row r="2247" spans="1:3" ht="15.75" x14ac:dyDescent="0.25">
      <c r="A2247" s="8" t="s">
        <v>2197</v>
      </c>
      <c r="B2247" s="9">
        <v>42992</v>
      </c>
      <c r="C2247" s="39"/>
    </row>
    <row r="2248" spans="1:3" ht="15.75" x14ac:dyDescent="0.25">
      <c r="A2248" s="11" t="s">
        <v>1639</v>
      </c>
      <c r="B2248" s="9">
        <v>42195</v>
      </c>
      <c r="C2248" s="40"/>
    </row>
    <row r="2249" spans="1:3" ht="15.75" x14ac:dyDescent="0.25">
      <c r="A2249" s="11" t="s">
        <v>785</v>
      </c>
      <c r="B2249" s="9">
        <v>40556</v>
      </c>
      <c r="C2249" s="40"/>
    </row>
    <row r="2250" spans="1:3" ht="15.75" x14ac:dyDescent="0.25">
      <c r="A2250" s="8" t="s">
        <v>3087</v>
      </c>
      <c r="B2250" s="10">
        <v>45030</v>
      </c>
      <c r="C2250" s="39"/>
    </row>
    <row r="2251" spans="1:3" ht="15.75" x14ac:dyDescent="0.25">
      <c r="A2251" s="8" t="s">
        <v>2169</v>
      </c>
      <c r="B2251" s="9">
        <v>42958</v>
      </c>
      <c r="C2251" s="39"/>
    </row>
    <row r="2252" spans="1:3" ht="15.75" x14ac:dyDescent="0.25">
      <c r="A2252" s="11" t="s">
        <v>1189</v>
      </c>
      <c r="B2252" s="9">
        <v>41337</v>
      </c>
      <c r="C2252" s="40"/>
    </row>
    <row r="2253" spans="1:3" ht="15.75" x14ac:dyDescent="0.25">
      <c r="A2253" s="11" t="s">
        <v>278</v>
      </c>
      <c r="B2253" s="9">
        <v>39897</v>
      </c>
      <c r="C2253" s="40"/>
    </row>
    <row r="2254" spans="1:3" ht="15.75" x14ac:dyDescent="0.25">
      <c r="A2254" s="8" t="s">
        <v>2811</v>
      </c>
      <c r="B2254" s="10">
        <v>44397</v>
      </c>
      <c r="C2254" s="39"/>
    </row>
    <row r="2255" spans="1:3" ht="47.25" x14ac:dyDescent="0.25">
      <c r="A2255" s="8" t="s">
        <v>2488</v>
      </c>
      <c r="B2255" s="9" t="s">
        <v>2489</v>
      </c>
      <c r="C2255" s="39"/>
    </row>
    <row r="2256" spans="1:3" ht="47.25" x14ac:dyDescent="0.25">
      <c r="A2256" s="11" t="s">
        <v>854</v>
      </c>
      <c r="B2256" s="9" t="s">
        <v>855</v>
      </c>
      <c r="C2256" s="40"/>
    </row>
    <row r="2257" spans="1:3" ht="63" x14ac:dyDescent="0.25">
      <c r="A2257" s="8" t="s">
        <v>2630</v>
      </c>
      <c r="B2257" s="9" t="s">
        <v>2631</v>
      </c>
      <c r="C2257" s="39"/>
    </row>
    <row r="2258" spans="1:3" ht="15.75" x14ac:dyDescent="0.25">
      <c r="A2258" s="8" t="s">
        <v>2281</v>
      </c>
      <c r="B2258" s="9">
        <v>43088</v>
      </c>
      <c r="C2258" s="39"/>
    </row>
    <row r="2259" spans="1:3" ht="15.75" x14ac:dyDescent="0.25">
      <c r="A2259" s="16" t="s">
        <v>3386</v>
      </c>
      <c r="B2259" s="26">
        <v>46253</v>
      </c>
      <c r="C2259" s="41"/>
    </row>
    <row r="2260" spans="1:3" ht="15.75" x14ac:dyDescent="0.25">
      <c r="A2260" s="16" t="s">
        <v>3286</v>
      </c>
      <c r="B2260" s="17">
        <v>45786</v>
      </c>
      <c r="C2260" s="41"/>
    </row>
    <row r="2261" spans="1:3" ht="15.75" x14ac:dyDescent="0.25">
      <c r="A2261" s="8" t="s">
        <v>2338</v>
      </c>
      <c r="B2261" s="9">
        <v>43206</v>
      </c>
      <c r="C2261" s="39"/>
    </row>
    <row r="2262" spans="1:3" ht="15.75" x14ac:dyDescent="0.25">
      <c r="A2262" s="11" t="s">
        <v>1352</v>
      </c>
      <c r="B2262" s="9">
        <v>41701</v>
      </c>
      <c r="C2262" s="40"/>
    </row>
    <row r="2263" spans="1:3" ht="31.5" x14ac:dyDescent="0.25">
      <c r="A2263" s="11" t="s">
        <v>1341</v>
      </c>
      <c r="B2263" s="9" t="s">
        <v>1342</v>
      </c>
      <c r="C2263" s="40"/>
    </row>
    <row r="2264" spans="1:3" ht="15.75" x14ac:dyDescent="0.25">
      <c r="A2264" s="16" t="s">
        <v>3328</v>
      </c>
      <c r="B2264" s="17">
        <v>46031</v>
      </c>
      <c r="C2264" s="49"/>
    </row>
    <row r="2265" spans="1:3" ht="47.25" x14ac:dyDescent="0.25">
      <c r="A2265" s="8" t="s">
        <v>2591</v>
      </c>
      <c r="B2265" s="9" t="s">
        <v>2592</v>
      </c>
      <c r="C2265" s="39"/>
    </row>
    <row r="2266" spans="1:3" ht="31.5" x14ac:dyDescent="0.25">
      <c r="A2266" s="11" t="s">
        <v>1009</v>
      </c>
      <c r="B2266" s="9" t="s">
        <v>1010</v>
      </c>
      <c r="C2266" s="40"/>
    </row>
    <row r="2267" spans="1:3" ht="15.75" x14ac:dyDescent="0.25">
      <c r="A2267" s="11" t="s">
        <v>1290</v>
      </c>
      <c r="B2267" s="9">
        <v>41573</v>
      </c>
      <c r="C2267" s="40"/>
    </row>
    <row r="2268" spans="1:3" ht="31.5" x14ac:dyDescent="0.25">
      <c r="A2268" s="11" t="s">
        <v>556</v>
      </c>
      <c r="B2268" s="9">
        <v>40219</v>
      </c>
      <c r="C2268" s="40"/>
    </row>
    <row r="2269" spans="1:3" ht="15.75" x14ac:dyDescent="0.25">
      <c r="A2269" s="11" t="s">
        <v>552</v>
      </c>
      <c r="B2269" s="9">
        <v>40213</v>
      </c>
      <c r="C2269" s="40"/>
    </row>
    <row r="2270" spans="1:3" ht="63" x14ac:dyDescent="0.25">
      <c r="A2270" s="11" t="s">
        <v>45</v>
      </c>
      <c r="B2270" s="9" t="s">
        <v>46</v>
      </c>
      <c r="C2270" s="40"/>
    </row>
    <row r="2271" spans="1:3" ht="15.75" x14ac:dyDescent="0.25">
      <c r="A2271" s="11" t="s">
        <v>498</v>
      </c>
      <c r="B2271" s="9">
        <v>40123</v>
      </c>
      <c r="C2271" s="40"/>
    </row>
    <row r="2272" spans="1:3" ht="15.75" x14ac:dyDescent="0.25">
      <c r="A2272" s="11" t="s">
        <v>1763</v>
      </c>
      <c r="B2272" s="9">
        <v>42405</v>
      </c>
      <c r="C2272" s="40"/>
    </row>
    <row r="2273" spans="1:3" ht="15.75" x14ac:dyDescent="0.25">
      <c r="A2273" s="8" t="s">
        <v>2650</v>
      </c>
      <c r="B2273" s="9">
        <v>43873</v>
      </c>
      <c r="C2273" s="39"/>
    </row>
    <row r="2274" spans="1:3" ht="15.75" x14ac:dyDescent="0.25">
      <c r="A2274" s="11" t="s">
        <v>1651</v>
      </c>
      <c r="B2274" s="9">
        <v>42208</v>
      </c>
      <c r="C2274" s="40"/>
    </row>
    <row r="2275" spans="1:3" ht="15.75" x14ac:dyDescent="0.25">
      <c r="A2275" s="8" t="s">
        <v>2333</v>
      </c>
      <c r="B2275" s="9">
        <v>43194</v>
      </c>
      <c r="C2275" s="39"/>
    </row>
    <row r="2276" spans="1:3" ht="15.75" x14ac:dyDescent="0.25">
      <c r="A2276" s="11" t="s">
        <v>208</v>
      </c>
      <c r="B2276" s="9">
        <v>39843</v>
      </c>
      <c r="C2276" s="40"/>
    </row>
    <row r="2277" spans="1:3" ht="44.45" customHeight="1" x14ac:dyDescent="0.25">
      <c r="A2277" s="8" t="s">
        <v>2627</v>
      </c>
      <c r="B2277" s="9">
        <v>43776</v>
      </c>
      <c r="C2277" s="39"/>
    </row>
    <row r="2278" spans="1:3" ht="15.75" x14ac:dyDescent="0.25">
      <c r="A2278" s="11" t="s">
        <v>875</v>
      </c>
      <c r="B2278" s="9">
        <v>40722</v>
      </c>
      <c r="C2278" s="40"/>
    </row>
    <row r="2279" spans="1:3" ht="15.75" x14ac:dyDescent="0.25">
      <c r="A2279" s="11" t="s">
        <v>254</v>
      </c>
      <c r="B2279" s="9">
        <v>39884</v>
      </c>
      <c r="C2279" s="40"/>
    </row>
    <row r="2280" spans="1:3" ht="15.75" x14ac:dyDescent="0.25">
      <c r="A2280" s="8" t="s">
        <v>2820</v>
      </c>
      <c r="B2280" s="10">
        <v>44414</v>
      </c>
      <c r="C2280" s="39"/>
    </row>
    <row r="2281" spans="1:3" ht="15.75" x14ac:dyDescent="0.25">
      <c r="A2281" s="11" t="s">
        <v>1897</v>
      </c>
      <c r="B2281" s="9">
        <v>42604</v>
      </c>
      <c r="C2281" s="40"/>
    </row>
    <row r="2282" spans="1:3" ht="15.75" x14ac:dyDescent="0.25">
      <c r="A2282" s="8" t="s">
        <v>2777</v>
      </c>
      <c r="B2282" s="10">
        <v>44302</v>
      </c>
      <c r="C2282" s="39"/>
    </row>
    <row r="2283" spans="1:3" ht="78.75" x14ac:dyDescent="0.25">
      <c r="A2283" s="8" t="s">
        <v>2404</v>
      </c>
      <c r="B2283" s="9" t="s">
        <v>2405</v>
      </c>
      <c r="C2283" s="39"/>
    </row>
    <row r="2284" spans="1:3" ht="78.75" x14ac:dyDescent="0.25">
      <c r="A2284" s="11" t="s">
        <v>2615</v>
      </c>
      <c r="B2284" s="9" t="s">
        <v>2616</v>
      </c>
      <c r="C2284" s="39"/>
    </row>
    <row r="2285" spans="1:3" ht="15.75" x14ac:dyDescent="0.25">
      <c r="A2285" s="8" t="s">
        <v>2309</v>
      </c>
      <c r="B2285" s="9">
        <v>43146</v>
      </c>
      <c r="C2285" s="39"/>
    </row>
    <row r="2286" spans="1:3" ht="15.75" x14ac:dyDescent="0.25">
      <c r="A2286" s="8" t="s">
        <v>2130</v>
      </c>
      <c r="B2286" s="9">
        <v>42893</v>
      </c>
      <c r="C2286" s="39"/>
    </row>
    <row r="2287" spans="1:3" ht="15.75" x14ac:dyDescent="0.25">
      <c r="A2287" s="8" t="s">
        <v>2573</v>
      </c>
      <c r="B2287" s="9">
        <v>43643</v>
      </c>
      <c r="C2287" s="39"/>
    </row>
    <row r="2288" spans="1:3" ht="15.75" x14ac:dyDescent="0.25">
      <c r="A2288" s="8" t="s">
        <v>3148</v>
      </c>
      <c r="B2288" s="10">
        <v>45212</v>
      </c>
      <c r="C2288" s="39"/>
    </row>
    <row r="2289" spans="1:3" ht="15.75" x14ac:dyDescent="0.25">
      <c r="A2289" s="8" t="s">
        <v>3104</v>
      </c>
      <c r="B2289" s="10">
        <v>45077</v>
      </c>
      <c r="C2289" s="39"/>
    </row>
    <row r="2290" spans="1:3" ht="15.75" x14ac:dyDescent="0.25">
      <c r="A2290" s="11" t="s">
        <v>1102</v>
      </c>
      <c r="B2290" s="9">
        <v>41148</v>
      </c>
      <c r="C2290" s="40"/>
    </row>
    <row r="2291" spans="1:3" ht="15.75" x14ac:dyDescent="0.25">
      <c r="A2291" s="11" t="s">
        <v>515</v>
      </c>
      <c r="B2291" s="9">
        <v>40144</v>
      </c>
      <c r="C2291" s="40"/>
    </row>
    <row r="2292" spans="1:3" ht="15.75" x14ac:dyDescent="0.25">
      <c r="A2292" s="11" t="s">
        <v>1029</v>
      </c>
      <c r="B2292" s="9">
        <v>41024</v>
      </c>
      <c r="C2292" s="40"/>
    </row>
    <row r="2293" spans="1:3" ht="15.75" x14ac:dyDescent="0.25">
      <c r="A2293" s="11" t="s">
        <v>114</v>
      </c>
      <c r="B2293" s="9">
        <v>39680</v>
      </c>
      <c r="C2293" s="40"/>
    </row>
    <row r="2294" spans="1:3" ht="47.25" x14ac:dyDescent="0.25">
      <c r="A2294" s="8" t="s">
        <v>2982</v>
      </c>
      <c r="B2294" s="18" t="s">
        <v>2983</v>
      </c>
      <c r="C2294" s="39"/>
    </row>
    <row r="2295" spans="1:3" ht="47.25" x14ac:dyDescent="0.25">
      <c r="A2295" s="11" t="s">
        <v>876</v>
      </c>
      <c r="B2295" s="9" t="s">
        <v>877</v>
      </c>
      <c r="C2295" s="40"/>
    </row>
    <row r="2296" spans="1:3" ht="15.75" x14ac:dyDescent="0.25">
      <c r="A2296" s="11" t="s">
        <v>1168</v>
      </c>
      <c r="B2296" s="9">
        <v>41278</v>
      </c>
      <c r="C2296" s="40"/>
    </row>
    <row r="2297" spans="1:3" ht="47.25" x14ac:dyDescent="0.25">
      <c r="A2297" s="11" t="s">
        <v>1212</v>
      </c>
      <c r="B2297" s="9" t="s">
        <v>1213</v>
      </c>
      <c r="C2297" s="40"/>
    </row>
    <row r="2298" spans="1:3" ht="15.75" x14ac:dyDescent="0.25">
      <c r="A2298" s="11" t="s">
        <v>1368</v>
      </c>
      <c r="B2298" s="9">
        <v>41724</v>
      </c>
      <c r="C2298" s="40"/>
    </row>
    <row r="2299" spans="1:3" ht="15.75" x14ac:dyDescent="0.25">
      <c r="A2299" s="8" t="s">
        <v>2788</v>
      </c>
      <c r="B2299" s="10">
        <v>44330</v>
      </c>
      <c r="C2299" s="39"/>
    </row>
    <row r="2300" spans="1:3" ht="15.75" x14ac:dyDescent="0.25">
      <c r="A2300" s="11" t="s">
        <v>746</v>
      </c>
      <c r="B2300" s="9">
        <v>40471</v>
      </c>
      <c r="C2300" s="40"/>
    </row>
    <row r="2301" spans="1:3" ht="15.75" x14ac:dyDescent="0.25">
      <c r="A2301" s="11" t="s">
        <v>711</v>
      </c>
      <c r="B2301" s="9">
        <v>40442</v>
      </c>
      <c r="C2301" s="40"/>
    </row>
    <row r="2302" spans="1:3" ht="15.75" x14ac:dyDescent="0.25">
      <c r="A2302" s="8" t="s">
        <v>2754</v>
      </c>
      <c r="B2302" s="10">
        <v>44250</v>
      </c>
      <c r="C2302" s="39"/>
    </row>
    <row r="2303" spans="1:3" ht="47.25" x14ac:dyDescent="0.25">
      <c r="A2303" s="11" t="s">
        <v>646</v>
      </c>
      <c r="B2303" s="9" t="s">
        <v>647</v>
      </c>
      <c r="C2303" s="40"/>
    </row>
    <row r="2304" spans="1:3" ht="15.75" x14ac:dyDescent="0.25">
      <c r="A2304" s="11" t="s">
        <v>173</v>
      </c>
      <c r="B2304" s="9">
        <v>39784</v>
      </c>
      <c r="C2304" s="40"/>
    </row>
    <row r="2305" spans="1:3" ht="15.75" x14ac:dyDescent="0.25">
      <c r="A2305" s="11" t="s">
        <v>1059</v>
      </c>
      <c r="B2305" s="9">
        <v>41086</v>
      </c>
      <c r="C2305" s="40"/>
    </row>
    <row r="2306" spans="1:3" ht="15.75" x14ac:dyDescent="0.25">
      <c r="A2306" s="8" t="s">
        <v>2100</v>
      </c>
      <c r="B2306" s="9">
        <v>42852</v>
      </c>
      <c r="C2306" s="39"/>
    </row>
    <row r="2307" spans="1:3" ht="47.25" x14ac:dyDescent="0.25">
      <c r="A2307" s="8" t="s">
        <v>2609</v>
      </c>
      <c r="B2307" s="9">
        <v>43728</v>
      </c>
      <c r="C2307" s="39"/>
    </row>
    <row r="2308" spans="1:3" ht="47.25" x14ac:dyDescent="0.25">
      <c r="A2308" s="8" t="s">
        <v>2231</v>
      </c>
      <c r="B2308" s="9" t="s">
        <v>2232</v>
      </c>
      <c r="C2308" s="39"/>
    </row>
    <row r="2309" spans="1:3" ht="47.25" x14ac:dyDescent="0.25">
      <c r="A2309" s="16" t="s">
        <v>3350</v>
      </c>
      <c r="B2309" s="26" t="s">
        <v>3351</v>
      </c>
      <c r="C2309" s="41"/>
    </row>
    <row r="2310" spans="1:3" ht="15.75" x14ac:dyDescent="0.25">
      <c r="A2310" s="11" t="s">
        <v>1848</v>
      </c>
      <c r="B2310" s="9">
        <v>42522</v>
      </c>
      <c r="C2310" s="40"/>
    </row>
    <row r="2311" spans="1:3" ht="15.75" x14ac:dyDescent="0.25">
      <c r="A2311" s="8" t="s">
        <v>2904</v>
      </c>
      <c r="B2311" s="15" t="s">
        <v>2905</v>
      </c>
      <c r="C2311" s="39"/>
    </row>
    <row r="2312" spans="1:3" ht="15.75" x14ac:dyDescent="0.25">
      <c r="A2312" s="8" t="s">
        <v>2343</v>
      </c>
      <c r="B2312" s="9">
        <v>43215</v>
      </c>
      <c r="C2312" s="39"/>
    </row>
    <row r="2313" spans="1:3" ht="15.75" x14ac:dyDescent="0.25">
      <c r="A2313" s="8" t="s">
        <v>2344</v>
      </c>
      <c r="B2313" s="9">
        <v>43215</v>
      </c>
      <c r="C2313" s="39"/>
    </row>
    <row r="2314" spans="1:3" ht="47.25" x14ac:dyDescent="0.25">
      <c r="A2314" s="8" t="s">
        <v>1990</v>
      </c>
      <c r="B2314" s="9" t="s">
        <v>1991</v>
      </c>
      <c r="C2314" s="39"/>
    </row>
    <row r="2315" spans="1:3" ht="15.75" x14ac:dyDescent="0.25">
      <c r="A2315" s="11" t="s">
        <v>101</v>
      </c>
      <c r="B2315" s="9">
        <v>39631</v>
      </c>
      <c r="C2315" s="40"/>
    </row>
    <row r="2316" spans="1:3" ht="15.75" x14ac:dyDescent="0.25">
      <c r="A2316" s="8" t="s">
        <v>2607</v>
      </c>
      <c r="B2316" s="9">
        <v>43726</v>
      </c>
      <c r="C2316" s="39"/>
    </row>
    <row r="2317" spans="1:3" ht="31.5" x14ac:dyDescent="0.25">
      <c r="A2317" s="11" t="s">
        <v>32</v>
      </c>
      <c r="B2317" s="9">
        <v>39065</v>
      </c>
      <c r="C2317" s="40"/>
    </row>
    <row r="2318" spans="1:3" ht="15.75" x14ac:dyDescent="0.25">
      <c r="A2318" s="11" t="s">
        <v>642</v>
      </c>
      <c r="B2318" s="9">
        <v>40326</v>
      </c>
      <c r="C2318" s="40"/>
    </row>
    <row r="2319" spans="1:3" ht="31.5" x14ac:dyDescent="0.25">
      <c r="A2319" s="11" t="s">
        <v>248</v>
      </c>
      <c r="B2319" s="9">
        <v>39881</v>
      </c>
      <c r="C2319" s="40"/>
    </row>
    <row r="2320" spans="1:3" ht="15.75" x14ac:dyDescent="0.25">
      <c r="A2320" s="11" t="s">
        <v>768</v>
      </c>
      <c r="B2320" s="9">
        <v>40527</v>
      </c>
      <c r="C2320" s="40"/>
    </row>
    <row r="2321" spans="1:3" ht="15.75" x14ac:dyDescent="0.25">
      <c r="A2321" s="11" t="s">
        <v>1946</v>
      </c>
      <c r="B2321" s="9">
        <v>42677</v>
      </c>
      <c r="C2321" s="40"/>
    </row>
    <row r="2322" spans="1:3" ht="47.25" x14ac:dyDescent="0.25">
      <c r="A2322" s="8" t="s">
        <v>2133</v>
      </c>
      <c r="B2322" s="9" t="s">
        <v>2134</v>
      </c>
      <c r="C2322" s="39"/>
    </row>
    <row r="2323" spans="1:3" ht="47.25" x14ac:dyDescent="0.25">
      <c r="A2323" s="11" t="s">
        <v>37</v>
      </c>
      <c r="B2323" s="9" t="s">
        <v>38</v>
      </c>
      <c r="C2323" s="40"/>
    </row>
    <row r="2324" spans="1:3" ht="15.75" x14ac:dyDescent="0.25">
      <c r="A2324" s="11" t="s">
        <v>1021</v>
      </c>
      <c r="B2324" s="9">
        <v>40998</v>
      </c>
      <c r="C2324" s="40"/>
    </row>
    <row r="2325" spans="1:3" ht="31.5" x14ac:dyDescent="0.25">
      <c r="A2325" s="11" t="s">
        <v>1948</v>
      </c>
      <c r="B2325" s="9" t="s">
        <v>1949</v>
      </c>
      <c r="C2325" s="40"/>
    </row>
    <row r="2326" spans="1:3" ht="15.75" x14ac:dyDescent="0.25">
      <c r="A2326" s="11" t="s">
        <v>963</v>
      </c>
      <c r="B2326" s="9">
        <v>40912</v>
      </c>
      <c r="C2326" s="40"/>
    </row>
    <row r="2327" spans="1:3" ht="15.75" x14ac:dyDescent="0.25">
      <c r="A2327" s="11" t="s">
        <v>1049</v>
      </c>
      <c r="B2327" s="9">
        <v>41071</v>
      </c>
      <c r="C2327" s="40"/>
    </row>
    <row r="2328" spans="1:3" ht="63" x14ac:dyDescent="0.25">
      <c r="A2328" s="11" t="s">
        <v>1686</v>
      </c>
      <c r="B2328" s="9" t="s">
        <v>1687</v>
      </c>
      <c r="C2328" s="42">
        <v>42277</v>
      </c>
    </row>
    <row r="2329" spans="1:3" ht="15.75" x14ac:dyDescent="0.25">
      <c r="A2329" s="11" t="s">
        <v>1794</v>
      </c>
      <c r="B2329" s="9">
        <v>42459</v>
      </c>
      <c r="C2329" s="40"/>
    </row>
    <row r="2330" spans="1:3" ht="15.75" x14ac:dyDescent="0.25">
      <c r="A2330" s="11" t="s">
        <v>1648</v>
      </c>
      <c r="B2330" s="9">
        <v>42205</v>
      </c>
      <c r="C2330" s="40"/>
    </row>
    <row r="2331" spans="1:3" ht="78.75" x14ac:dyDescent="0.25">
      <c r="A2331" s="8" t="s">
        <v>2329</v>
      </c>
      <c r="B2331" s="9" t="s">
        <v>2330</v>
      </c>
      <c r="C2331" s="39"/>
    </row>
    <row r="2332" spans="1:3" ht="15.75" x14ac:dyDescent="0.25">
      <c r="A2332" s="11" t="s">
        <v>681</v>
      </c>
      <c r="B2332" s="9">
        <v>40381</v>
      </c>
      <c r="C2332" s="40"/>
    </row>
    <row r="2333" spans="1:3" ht="15.75" x14ac:dyDescent="0.25">
      <c r="A2333" s="11" t="s">
        <v>694</v>
      </c>
      <c r="B2333" s="9">
        <v>40406</v>
      </c>
      <c r="C2333" s="40"/>
    </row>
    <row r="2334" spans="1:3" ht="31.5" x14ac:dyDescent="0.25">
      <c r="A2334" s="11" t="s">
        <v>1799</v>
      </c>
      <c r="B2334" s="9" t="s">
        <v>1800</v>
      </c>
      <c r="C2334" s="40"/>
    </row>
    <row r="2335" spans="1:3" ht="15.75" x14ac:dyDescent="0.25">
      <c r="A2335" s="11" t="s">
        <v>1390</v>
      </c>
      <c r="B2335" s="9">
        <v>41753</v>
      </c>
      <c r="C2335" s="40"/>
    </row>
    <row r="2336" spans="1:3" ht="15.75" x14ac:dyDescent="0.25">
      <c r="A2336" s="11" t="s">
        <v>1113</v>
      </c>
      <c r="B2336" s="9">
        <v>41172</v>
      </c>
      <c r="C2336" s="40"/>
    </row>
    <row r="2337" spans="1:3" ht="15.75" x14ac:dyDescent="0.25">
      <c r="A2337" s="11" t="s">
        <v>424</v>
      </c>
      <c r="B2337" s="9">
        <v>40025</v>
      </c>
      <c r="C2337" s="40"/>
    </row>
    <row r="2338" spans="1:3" ht="15.75" x14ac:dyDescent="0.25">
      <c r="A2338" s="11" t="s">
        <v>1553</v>
      </c>
      <c r="B2338" s="9">
        <v>42020</v>
      </c>
      <c r="C2338" s="40"/>
    </row>
    <row r="2339" spans="1:3" ht="47.25" x14ac:dyDescent="0.25">
      <c r="A2339" s="8" t="s">
        <v>2374</v>
      </c>
      <c r="B2339" s="9" t="s">
        <v>2375</v>
      </c>
      <c r="C2339" s="39"/>
    </row>
    <row r="2340" spans="1:3" ht="15.75" x14ac:dyDescent="0.25">
      <c r="A2340" s="11" t="s">
        <v>390</v>
      </c>
      <c r="B2340" s="9">
        <v>39983</v>
      </c>
      <c r="C2340" s="40"/>
    </row>
    <row r="2341" spans="1:3" ht="47.25" x14ac:dyDescent="0.25">
      <c r="A2341" s="8" t="s">
        <v>2795</v>
      </c>
      <c r="B2341" s="14" t="s">
        <v>2796</v>
      </c>
      <c r="C2341" s="39"/>
    </row>
    <row r="2342" spans="1:3" ht="31.5" x14ac:dyDescent="0.25">
      <c r="A2342" s="11" t="s">
        <v>1394</v>
      </c>
      <c r="B2342" s="9" t="s">
        <v>1395</v>
      </c>
      <c r="C2342" s="40"/>
    </row>
    <row r="2343" spans="1:3" ht="15.75" x14ac:dyDescent="0.25">
      <c r="A2343" s="8" t="s">
        <v>2248</v>
      </c>
      <c r="B2343" s="9">
        <v>43049</v>
      </c>
      <c r="C2343" s="39"/>
    </row>
    <row r="2344" spans="1:3" ht="15.75" x14ac:dyDescent="0.25">
      <c r="A2344" s="11" t="s">
        <v>563</v>
      </c>
      <c r="B2344" s="9">
        <v>40228</v>
      </c>
      <c r="C2344" s="40"/>
    </row>
    <row r="2345" spans="1:3" ht="15.75" x14ac:dyDescent="0.25">
      <c r="A2345" s="11" t="s">
        <v>361</v>
      </c>
      <c r="B2345" s="9">
        <v>39969</v>
      </c>
      <c r="C2345" s="40"/>
    </row>
    <row r="2346" spans="1:3" ht="15.75" x14ac:dyDescent="0.25">
      <c r="A2346" s="8" t="s">
        <v>3203</v>
      </c>
      <c r="B2346" s="10">
        <v>45441</v>
      </c>
      <c r="C2346" s="39"/>
    </row>
    <row r="2347" spans="1:3" ht="31.5" x14ac:dyDescent="0.25">
      <c r="A2347" s="11" t="s">
        <v>1248</v>
      </c>
      <c r="B2347" s="9">
        <v>41484</v>
      </c>
      <c r="C2347" s="40"/>
    </row>
    <row r="2348" spans="1:3" ht="15.75" x14ac:dyDescent="0.25">
      <c r="A2348" s="8" t="s">
        <v>3007</v>
      </c>
      <c r="B2348" s="15" t="s">
        <v>3006</v>
      </c>
      <c r="C2348" s="39"/>
    </row>
    <row r="2349" spans="1:3" ht="31.5" x14ac:dyDescent="0.25">
      <c r="A2349" s="8" t="s">
        <v>2636</v>
      </c>
      <c r="B2349" s="9" t="s">
        <v>2637</v>
      </c>
      <c r="C2349" s="39"/>
    </row>
    <row r="2350" spans="1:3" ht="15.75" x14ac:dyDescent="0.25">
      <c r="A2350" s="11" t="s">
        <v>805</v>
      </c>
      <c r="B2350" s="9" t="s">
        <v>806</v>
      </c>
      <c r="C2350" s="40"/>
    </row>
    <row r="2351" spans="1:3" ht="63" x14ac:dyDescent="0.25">
      <c r="A2351" s="8" t="s">
        <v>2260</v>
      </c>
      <c r="B2351" s="9" t="s">
        <v>2261</v>
      </c>
      <c r="C2351" s="39"/>
    </row>
    <row r="2352" spans="1:3" ht="15.75" x14ac:dyDescent="0.25">
      <c r="A2352" s="11" t="s">
        <v>1114</v>
      </c>
      <c r="B2352" s="9">
        <v>41176</v>
      </c>
      <c r="C2352" s="40"/>
    </row>
    <row r="2353" spans="1:3" ht="15.75" x14ac:dyDescent="0.25">
      <c r="A2353" s="11" t="s">
        <v>1363</v>
      </c>
      <c r="B2353" s="9">
        <v>41712</v>
      </c>
      <c r="C2353" s="40"/>
    </row>
    <row r="2354" spans="1:3" ht="31.5" x14ac:dyDescent="0.25">
      <c r="A2354" s="11" t="s">
        <v>1722</v>
      </c>
      <c r="B2354" s="9" t="s">
        <v>1723</v>
      </c>
      <c r="C2354" s="40"/>
    </row>
    <row r="2355" spans="1:3" ht="15.75" x14ac:dyDescent="0.25">
      <c r="A2355" s="8" t="s">
        <v>3188</v>
      </c>
      <c r="B2355" s="10">
        <v>45379</v>
      </c>
      <c r="C2355" s="39"/>
    </row>
    <row r="2356" spans="1:3" ht="15.75" x14ac:dyDescent="0.25">
      <c r="A2356" s="16" t="s">
        <v>3342</v>
      </c>
      <c r="B2356" s="17">
        <v>46105</v>
      </c>
      <c r="C2356" s="45"/>
    </row>
    <row r="2357" spans="1:3" ht="15.75" x14ac:dyDescent="0.25">
      <c r="A2357" s="8" t="s">
        <v>3103</v>
      </c>
      <c r="B2357" s="10">
        <v>45071</v>
      </c>
      <c r="C2357" s="39"/>
    </row>
    <row r="2358" spans="1:3" ht="31.5" x14ac:dyDescent="0.25">
      <c r="A2358" s="11" t="s">
        <v>1732</v>
      </c>
      <c r="B2358" s="9" t="s">
        <v>1733</v>
      </c>
      <c r="C2358" s="40"/>
    </row>
    <row r="2359" spans="1:3" ht="15.75" x14ac:dyDescent="0.25">
      <c r="A2359" s="16" t="s">
        <v>3254</v>
      </c>
      <c r="B2359" s="17">
        <v>45692</v>
      </c>
      <c r="C2359" s="41"/>
    </row>
    <row r="2360" spans="1:3" ht="15.75" x14ac:dyDescent="0.25">
      <c r="A2360" s="8" t="s">
        <v>2704</v>
      </c>
      <c r="B2360" s="10">
        <v>44078</v>
      </c>
      <c r="C2360" s="39"/>
    </row>
    <row r="2361" spans="1:3" ht="15.75" x14ac:dyDescent="0.25">
      <c r="A2361" s="11" t="s">
        <v>56</v>
      </c>
      <c r="B2361" s="9">
        <v>39364</v>
      </c>
      <c r="C2361" s="40"/>
    </row>
    <row r="2362" spans="1:3" ht="15.75" x14ac:dyDescent="0.25">
      <c r="A2362" s="11" t="s">
        <v>832</v>
      </c>
      <c r="B2362" s="9">
        <v>40634</v>
      </c>
      <c r="C2362" s="40"/>
    </row>
    <row r="2363" spans="1:3" ht="31.5" x14ac:dyDescent="0.25">
      <c r="A2363" s="8" t="s">
        <v>2753</v>
      </c>
      <c r="B2363" s="10">
        <v>44247</v>
      </c>
      <c r="C2363" s="39"/>
    </row>
    <row r="2364" spans="1:3" ht="15.75" x14ac:dyDescent="0.25">
      <c r="A2364" s="8" t="s">
        <v>2178</v>
      </c>
      <c r="B2364" s="9">
        <v>42971</v>
      </c>
      <c r="C2364" s="39"/>
    </row>
    <row r="2365" spans="1:3" ht="15.75" x14ac:dyDescent="0.25">
      <c r="A2365" s="11" t="s">
        <v>1737</v>
      </c>
      <c r="B2365" s="9">
        <v>42353</v>
      </c>
      <c r="C2365" s="40"/>
    </row>
    <row r="2366" spans="1:3" ht="15.75" x14ac:dyDescent="0.25">
      <c r="A2366" s="11" t="s">
        <v>762</v>
      </c>
      <c r="B2366" s="9">
        <v>40500</v>
      </c>
      <c r="C2366" s="40"/>
    </row>
    <row r="2367" spans="1:3" ht="31.5" x14ac:dyDescent="0.25">
      <c r="A2367" s="11" t="s">
        <v>275</v>
      </c>
      <c r="B2367" s="9">
        <v>39891</v>
      </c>
      <c r="C2367" s="40"/>
    </row>
    <row r="2368" spans="1:3" ht="47.25" x14ac:dyDescent="0.25">
      <c r="A2368" s="8" t="s">
        <v>3039</v>
      </c>
      <c r="B2368" s="14" t="s">
        <v>3040</v>
      </c>
      <c r="C2368" s="39"/>
    </row>
    <row r="2369" spans="1:3" ht="15.75" x14ac:dyDescent="0.25">
      <c r="A2369" s="8" t="s">
        <v>2287</v>
      </c>
      <c r="B2369" s="9">
        <v>43103</v>
      </c>
      <c r="C2369" s="39"/>
    </row>
    <row r="2370" spans="1:3" ht="15.75" x14ac:dyDescent="0.25">
      <c r="A2370" s="16" t="s">
        <v>3285</v>
      </c>
      <c r="B2370" s="17">
        <v>45785</v>
      </c>
      <c r="C2370" s="41"/>
    </row>
    <row r="2371" spans="1:3" ht="15.75" x14ac:dyDescent="0.25">
      <c r="A2371" s="11" t="s">
        <v>591</v>
      </c>
      <c r="B2371" s="9">
        <v>40256</v>
      </c>
      <c r="C2371" s="40"/>
    </row>
    <row r="2372" spans="1:3" ht="15.75" x14ac:dyDescent="0.25">
      <c r="A2372" s="11" t="s">
        <v>683</v>
      </c>
      <c r="B2372" s="9">
        <v>40382</v>
      </c>
      <c r="C2372" s="40"/>
    </row>
    <row r="2373" spans="1:3" ht="15.75" x14ac:dyDescent="0.25">
      <c r="A2373" s="11" t="s">
        <v>931</v>
      </c>
      <c r="B2373" s="9">
        <v>40850</v>
      </c>
      <c r="C2373" s="40"/>
    </row>
    <row r="2374" spans="1:3" ht="15.75" x14ac:dyDescent="0.25">
      <c r="A2374" s="8" t="s">
        <v>2675</v>
      </c>
      <c r="B2374" s="10">
        <v>44005</v>
      </c>
      <c r="C2374" s="39"/>
    </row>
    <row r="2375" spans="1:3" ht="15.75" x14ac:dyDescent="0.25">
      <c r="A2375" s="11" t="s">
        <v>1305</v>
      </c>
      <c r="B2375" s="9">
        <v>41609</v>
      </c>
      <c r="C2375" s="40"/>
    </row>
    <row r="2376" spans="1:3" ht="15.75" x14ac:dyDescent="0.25">
      <c r="A2376" s="11" t="s">
        <v>427</v>
      </c>
      <c r="B2376" s="9">
        <v>40031</v>
      </c>
      <c r="C2376" s="40"/>
    </row>
    <row r="2377" spans="1:3" ht="63" x14ac:dyDescent="0.25">
      <c r="A2377" s="8" t="s">
        <v>2738</v>
      </c>
      <c r="B2377" s="10">
        <v>44203</v>
      </c>
      <c r="C2377" s="42">
        <v>44203</v>
      </c>
    </row>
    <row r="2378" spans="1:3" ht="15.75" x14ac:dyDescent="0.25">
      <c r="A2378" s="8" t="s">
        <v>2455</v>
      </c>
      <c r="B2378" s="9">
        <v>43409</v>
      </c>
      <c r="C2378" s="39"/>
    </row>
    <row r="2379" spans="1:3" ht="31.5" x14ac:dyDescent="0.25">
      <c r="A2379" s="11" t="s">
        <v>200</v>
      </c>
      <c r="B2379" s="9" t="s">
        <v>201</v>
      </c>
      <c r="C2379" s="40"/>
    </row>
    <row r="2380" spans="1:3" ht="15.75" x14ac:dyDescent="0.25">
      <c r="A2380" s="16" t="s">
        <v>3229</v>
      </c>
      <c r="B2380" s="17">
        <v>45526</v>
      </c>
      <c r="C2380" s="41"/>
    </row>
    <row r="2381" spans="1:3" ht="15.75" x14ac:dyDescent="0.25">
      <c r="A2381" s="11" t="s">
        <v>893</v>
      </c>
      <c r="B2381" s="9">
        <v>40757</v>
      </c>
      <c r="C2381" s="40"/>
    </row>
    <row r="2382" spans="1:3" ht="15.75" x14ac:dyDescent="0.25">
      <c r="A2382" s="11" t="s">
        <v>1838</v>
      </c>
      <c r="B2382" s="9">
        <v>42509</v>
      </c>
      <c r="C2382" s="40"/>
    </row>
    <row r="2383" spans="1:3" ht="15.75" x14ac:dyDescent="0.25">
      <c r="A2383" s="11" t="s">
        <v>939</v>
      </c>
      <c r="B2383" s="9">
        <v>40869</v>
      </c>
      <c r="C2383" s="40"/>
    </row>
    <row r="2384" spans="1:3" ht="15.75" x14ac:dyDescent="0.25">
      <c r="A2384" s="11" t="s">
        <v>1728</v>
      </c>
      <c r="B2384" s="9">
        <v>42339</v>
      </c>
      <c r="C2384" s="40"/>
    </row>
    <row r="2385" spans="1:3" ht="15.75" x14ac:dyDescent="0.25">
      <c r="A2385" s="11" t="s">
        <v>609</v>
      </c>
      <c r="B2385" s="9">
        <v>40291</v>
      </c>
      <c r="C2385" s="40"/>
    </row>
    <row r="2386" spans="1:3" ht="31.5" x14ac:dyDescent="0.25">
      <c r="A2386" s="8" t="s">
        <v>3051</v>
      </c>
      <c r="B2386" s="10">
        <v>44944</v>
      </c>
      <c r="C2386" s="39"/>
    </row>
    <row r="2387" spans="1:3" ht="15.75" x14ac:dyDescent="0.25">
      <c r="A2387" s="8" t="s">
        <v>3047</v>
      </c>
      <c r="B2387" s="10">
        <v>44932</v>
      </c>
      <c r="C2387" s="39"/>
    </row>
    <row r="2388" spans="1:3" ht="15.75" x14ac:dyDescent="0.25">
      <c r="A2388" s="11" t="s">
        <v>940</v>
      </c>
      <c r="B2388" s="9">
        <v>40869</v>
      </c>
      <c r="C2388" s="40"/>
    </row>
    <row r="2389" spans="1:3" ht="15.75" x14ac:dyDescent="0.25">
      <c r="A2389" s="8" t="s">
        <v>2011</v>
      </c>
      <c r="B2389" s="9">
        <v>42761</v>
      </c>
      <c r="C2389" s="39"/>
    </row>
    <row r="2390" spans="1:3" ht="15.75" x14ac:dyDescent="0.25">
      <c r="A2390" s="11" t="s">
        <v>624</v>
      </c>
      <c r="B2390" s="9">
        <v>40312</v>
      </c>
      <c r="C2390" s="40"/>
    </row>
    <row r="2391" spans="1:3" ht="15.75" x14ac:dyDescent="0.25">
      <c r="A2391" s="8" t="s">
        <v>2712</v>
      </c>
      <c r="B2391" s="10">
        <v>44104</v>
      </c>
      <c r="C2391" s="39"/>
    </row>
    <row r="2392" spans="1:3" ht="15.75" x14ac:dyDescent="0.25">
      <c r="A2392" s="11" t="s">
        <v>1287</v>
      </c>
      <c r="B2392" s="9">
        <v>41556</v>
      </c>
      <c r="C2392" s="40"/>
    </row>
    <row r="2393" spans="1:3" ht="31.5" x14ac:dyDescent="0.25">
      <c r="A2393" s="11" t="s">
        <v>1001</v>
      </c>
      <c r="B2393" s="9">
        <v>40953</v>
      </c>
      <c r="C2393" s="40"/>
    </row>
    <row r="2394" spans="1:3" ht="15.75" x14ac:dyDescent="0.25">
      <c r="A2394" s="11" t="s">
        <v>458</v>
      </c>
      <c r="B2394" s="9">
        <v>40067</v>
      </c>
      <c r="C2394" s="40"/>
    </row>
    <row r="2395" spans="1:3" ht="15.75" x14ac:dyDescent="0.25">
      <c r="A2395" s="11" t="s">
        <v>285</v>
      </c>
      <c r="B2395" s="9">
        <v>39899</v>
      </c>
      <c r="C2395" s="40"/>
    </row>
    <row r="2396" spans="1:3" ht="15.75" x14ac:dyDescent="0.25">
      <c r="A2396" s="11" t="s">
        <v>1766</v>
      </c>
      <c r="B2396" s="9">
        <v>42418</v>
      </c>
      <c r="C2396" s="40"/>
    </row>
    <row r="2397" spans="1:3" ht="15.75" x14ac:dyDescent="0.25">
      <c r="A2397" s="8" t="s">
        <v>2124</v>
      </c>
      <c r="B2397" s="9">
        <v>42886</v>
      </c>
      <c r="C2397" s="39"/>
    </row>
    <row r="2398" spans="1:3" ht="47.25" x14ac:dyDescent="0.25">
      <c r="A2398" s="11" t="s">
        <v>1275</v>
      </c>
      <c r="B2398" s="9" t="s">
        <v>1276</v>
      </c>
      <c r="C2398" s="40"/>
    </row>
    <row r="2399" spans="1:3" ht="15.75" x14ac:dyDescent="0.25">
      <c r="A2399" s="8" t="s">
        <v>2804</v>
      </c>
      <c r="B2399" s="10">
        <v>44364</v>
      </c>
      <c r="C2399" s="39"/>
    </row>
    <row r="2400" spans="1:3" ht="15.75" x14ac:dyDescent="0.25">
      <c r="A2400" s="11" t="s">
        <v>851</v>
      </c>
      <c r="B2400" s="9">
        <v>40674</v>
      </c>
      <c r="C2400" s="40"/>
    </row>
    <row r="2401" spans="1:3" ht="31.5" x14ac:dyDescent="0.25">
      <c r="A2401" s="11" t="s">
        <v>507</v>
      </c>
      <c r="B2401" s="9">
        <v>40133</v>
      </c>
      <c r="C2401" s="40"/>
    </row>
    <row r="2402" spans="1:3" ht="15.75" x14ac:dyDescent="0.25">
      <c r="A2402" s="8" t="s">
        <v>3034</v>
      </c>
      <c r="B2402" s="15">
        <v>44903</v>
      </c>
      <c r="C2402" s="39"/>
    </row>
    <row r="2403" spans="1:3" ht="15.75" x14ac:dyDescent="0.25">
      <c r="A2403" s="11" t="s">
        <v>1314</v>
      </c>
      <c r="B2403" s="9">
        <v>41641</v>
      </c>
      <c r="C2403" s="40"/>
    </row>
    <row r="2404" spans="1:3" ht="15.75" x14ac:dyDescent="0.25">
      <c r="A2404" s="8" t="s">
        <v>2265</v>
      </c>
      <c r="B2404" s="9">
        <v>43069</v>
      </c>
      <c r="C2404" s="39"/>
    </row>
    <row r="2405" spans="1:3" ht="47.25" x14ac:dyDescent="0.25">
      <c r="A2405" s="8" t="s">
        <v>2437</v>
      </c>
      <c r="B2405" s="9" t="s">
        <v>2438</v>
      </c>
      <c r="C2405" s="39"/>
    </row>
    <row r="2406" spans="1:3" ht="15.75" x14ac:dyDescent="0.25">
      <c r="A2406" s="11" t="s">
        <v>569</v>
      </c>
      <c r="B2406" s="9">
        <v>40235</v>
      </c>
      <c r="C2406" s="40"/>
    </row>
    <row r="2407" spans="1:3" ht="47.25" x14ac:dyDescent="0.25">
      <c r="A2407" s="11" t="s">
        <v>764</v>
      </c>
      <c r="B2407" s="9" t="s">
        <v>765</v>
      </c>
      <c r="C2407" s="40"/>
    </row>
    <row r="2408" spans="1:3" ht="47.25" x14ac:dyDescent="0.25">
      <c r="A2408" s="20" t="s">
        <v>2507</v>
      </c>
      <c r="B2408" s="33" t="s">
        <v>2508</v>
      </c>
      <c r="C2408" s="39"/>
    </row>
    <row r="2409" spans="1:3" ht="15.75" x14ac:dyDescent="0.25">
      <c r="A2409" s="8" t="s">
        <v>2898</v>
      </c>
      <c r="B2409" s="15" t="s">
        <v>2899</v>
      </c>
      <c r="C2409" s="39"/>
    </row>
    <row r="2410" spans="1:3" ht="15.75" x14ac:dyDescent="0.25">
      <c r="A2410" s="11" t="s">
        <v>1231</v>
      </c>
      <c r="B2410" s="9">
        <v>41457</v>
      </c>
      <c r="C2410" s="40"/>
    </row>
    <row r="2411" spans="1:3" ht="15.75" x14ac:dyDescent="0.25">
      <c r="A2411" s="11" t="s">
        <v>695</v>
      </c>
      <c r="B2411" s="9">
        <v>40409</v>
      </c>
      <c r="C2411" s="40"/>
    </row>
    <row r="2412" spans="1:3" ht="15.75" x14ac:dyDescent="0.25">
      <c r="A2412" s="8" t="s">
        <v>2057</v>
      </c>
      <c r="B2412" s="9">
        <v>42807</v>
      </c>
      <c r="C2412" s="39"/>
    </row>
    <row r="2413" spans="1:3" ht="15.75" x14ac:dyDescent="0.25">
      <c r="A2413" s="11" t="s">
        <v>826</v>
      </c>
      <c r="B2413" s="9">
        <v>40627</v>
      </c>
      <c r="C2413" s="40"/>
    </row>
    <row r="2414" spans="1:3" ht="15.75" x14ac:dyDescent="0.25">
      <c r="A2414" s="11" t="s">
        <v>91</v>
      </c>
      <c r="B2414" s="9">
        <v>39601</v>
      </c>
      <c r="C2414" s="40"/>
    </row>
    <row r="2415" spans="1:3" ht="47.25" x14ac:dyDescent="0.25">
      <c r="A2415" s="23" t="s">
        <v>1734</v>
      </c>
      <c r="B2415" s="9" t="s">
        <v>1735</v>
      </c>
      <c r="C2415" s="40"/>
    </row>
    <row r="2416" spans="1:3" ht="15.75" x14ac:dyDescent="0.25">
      <c r="A2416" s="11" t="s">
        <v>597</v>
      </c>
      <c r="B2416" s="9">
        <v>40269</v>
      </c>
      <c r="C2416" s="40"/>
    </row>
    <row r="2417" spans="1:3" ht="15.75" x14ac:dyDescent="0.25">
      <c r="A2417" s="11" t="s">
        <v>1640</v>
      </c>
      <c r="B2417" s="9">
        <v>42198</v>
      </c>
      <c r="C2417" s="40"/>
    </row>
    <row r="2418" spans="1:3" ht="15.75" x14ac:dyDescent="0.25">
      <c r="A2418" s="11" t="s">
        <v>793</v>
      </c>
      <c r="B2418" s="9">
        <v>40571</v>
      </c>
      <c r="C2418" s="40"/>
    </row>
    <row r="2419" spans="1:3" ht="15.75" x14ac:dyDescent="0.25">
      <c r="A2419" s="11" t="s">
        <v>1628</v>
      </c>
      <c r="B2419" s="9">
        <v>42174</v>
      </c>
      <c r="C2419" s="40"/>
    </row>
    <row r="2420" spans="1:3" ht="15.75" x14ac:dyDescent="0.25">
      <c r="A2420" s="8" t="s">
        <v>2371</v>
      </c>
      <c r="B2420" s="9">
        <v>43272</v>
      </c>
      <c r="C2420" s="39"/>
    </row>
    <row r="2421" spans="1:3" ht="31.5" x14ac:dyDescent="0.25">
      <c r="A2421" s="11" t="s">
        <v>1338</v>
      </c>
      <c r="B2421" s="9" t="s">
        <v>1339</v>
      </c>
      <c r="C2421" s="40"/>
    </row>
    <row r="2422" spans="1:3" ht="15.75" x14ac:dyDescent="0.25">
      <c r="A2422" s="16" t="s">
        <v>3239</v>
      </c>
      <c r="B2422" s="17">
        <v>45581</v>
      </c>
      <c r="C2422" s="41"/>
    </row>
    <row r="2423" spans="1:3" ht="15.75" x14ac:dyDescent="0.25">
      <c r="A2423" s="11" t="s">
        <v>320</v>
      </c>
      <c r="B2423" s="9">
        <v>39934</v>
      </c>
      <c r="C2423" s="40"/>
    </row>
    <row r="2424" spans="1:3" ht="15.75" x14ac:dyDescent="0.25">
      <c r="A2424" s="8" t="s">
        <v>2695</v>
      </c>
      <c r="B2424" s="10">
        <v>44043</v>
      </c>
      <c r="C2424" s="39"/>
    </row>
    <row r="2425" spans="1:3" ht="15.75" x14ac:dyDescent="0.25">
      <c r="A2425" s="11" t="s">
        <v>1084</v>
      </c>
      <c r="B2425" s="9">
        <v>41121</v>
      </c>
      <c r="C2425" s="40"/>
    </row>
    <row r="2426" spans="1:3" ht="15.75" x14ac:dyDescent="0.25">
      <c r="A2426" s="8" t="s">
        <v>2282</v>
      </c>
      <c r="B2426" s="9">
        <v>43090</v>
      </c>
      <c r="C2426" s="39"/>
    </row>
    <row r="2427" spans="1:3" ht="31.5" x14ac:dyDescent="0.25">
      <c r="A2427" s="11" t="s">
        <v>1082</v>
      </c>
      <c r="B2427" s="9">
        <v>41116</v>
      </c>
      <c r="C2427" s="40"/>
    </row>
    <row r="2428" spans="1:3" ht="15.75" x14ac:dyDescent="0.25">
      <c r="A2428" s="8" t="s">
        <v>2960</v>
      </c>
      <c r="B2428" s="15" t="s">
        <v>2961</v>
      </c>
      <c r="C2428" s="39"/>
    </row>
    <row r="2429" spans="1:3" ht="31.5" x14ac:dyDescent="0.25">
      <c r="A2429" s="8" t="s">
        <v>2042</v>
      </c>
      <c r="B2429" s="9" t="s">
        <v>2043</v>
      </c>
      <c r="C2429" s="39"/>
    </row>
    <row r="2430" spans="1:3" ht="173.25" x14ac:dyDescent="0.25">
      <c r="A2430" s="11" t="s">
        <v>1514</v>
      </c>
      <c r="B2430" s="9" t="s">
        <v>1515</v>
      </c>
      <c r="C2430" s="45">
        <v>41953</v>
      </c>
    </row>
    <row r="2431" spans="1:3" ht="173.25" x14ac:dyDescent="0.25">
      <c r="A2431" s="11" t="s">
        <v>1514</v>
      </c>
      <c r="B2431" s="9" t="s">
        <v>1516</v>
      </c>
      <c r="C2431" s="43">
        <v>43497</v>
      </c>
    </row>
    <row r="2432" spans="1:3" ht="173.25" x14ac:dyDescent="0.25">
      <c r="A2432" s="11" t="s">
        <v>1514</v>
      </c>
      <c r="B2432" s="9" t="s">
        <v>1517</v>
      </c>
      <c r="C2432" s="42">
        <v>44447</v>
      </c>
    </row>
    <row r="2433" spans="1:3" ht="15.75" x14ac:dyDescent="0.25">
      <c r="A2433" s="11" t="s">
        <v>457</v>
      </c>
      <c r="B2433" s="9">
        <v>40056</v>
      </c>
      <c r="C2433" s="40"/>
    </row>
    <row r="2434" spans="1:3" ht="15.75" x14ac:dyDescent="0.25">
      <c r="A2434" s="8" t="s">
        <v>2097</v>
      </c>
      <c r="B2434" s="9">
        <v>42851</v>
      </c>
      <c r="C2434" s="39"/>
    </row>
    <row r="2435" spans="1:3" ht="63" x14ac:dyDescent="0.25">
      <c r="A2435" s="11" t="s">
        <v>1070</v>
      </c>
      <c r="B2435" s="9" t="s">
        <v>1071</v>
      </c>
      <c r="C2435" s="40"/>
    </row>
    <row r="2436" spans="1:3" ht="31.5" x14ac:dyDescent="0.25">
      <c r="A2436" s="32" t="s">
        <v>2684</v>
      </c>
      <c r="B2436" s="9" t="s">
        <v>2685</v>
      </c>
      <c r="C2436" s="39"/>
    </row>
    <row r="2437" spans="1:3" ht="31.5" x14ac:dyDescent="0.25">
      <c r="A2437" s="8" t="s">
        <v>2628</v>
      </c>
      <c r="B2437" s="9" t="s">
        <v>2629</v>
      </c>
      <c r="C2437" s="39"/>
    </row>
    <row r="2438" spans="1:3" ht="15.75" x14ac:dyDescent="0.25">
      <c r="A2438" s="11" t="s">
        <v>848</v>
      </c>
      <c r="B2438" s="9">
        <v>40653</v>
      </c>
      <c r="C2438" s="40"/>
    </row>
    <row r="2439" spans="1:3" ht="15.75" x14ac:dyDescent="0.25">
      <c r="A2439" s="11" t="s">
        <v>1415</v>
      </c>
      <c r="B2439" s="9">
        <v>41786</v>
      </c>
      <c r="C2439" s="40"/>
    </row>
    <row r="2440" spans="1:3" ht="15.75" x14ac:dyDescent="0.25">
      <c r="A2440" s="11" t="s">
        <v>1414</v>
      </c>
      <c r="B2440" s="9">
        <v>41786</v>
      </c>
      <c r="C2440" s="40"/>
    </row>
    <row r="2441" spans="1:3" ht="15.75" x14ac:dyDescent="0.25">
      <c r="A2441" s="8" t="s">
        <v>2683</v>
      </c>
      <c r="B2441" s="10">
        <v>44028</v>
      </c>
      <c r="C2441" s="39"/>
    </row>
    <row r="2442" spans="1:3" ht="15.75" x14ac:dyDescent="0.25">
      <c r="A2442" s="11" t="s">
        <v>673</v>
      </c>
      <c r="B2442" s="9">
        <v>40372</v>
      </c>
      <c r="C2442" s="40"/>
    </row>
    <row r="2443" spans="1:3" ht="15.75" x14ac:dyDescent="0.25">
      <c r="A2443" s="8" t="s">
        <v>1960</v>
      </c>
      <c r="B2443" s="9">
        <v>42690</v>
      </c>
      <c r="C2443" s="39"/>
    </row>
    <row r="2444" spans="1:3" ht="47.25" x14ac:dyDescent="0.25">
      <c r="A2444" s="8" t="s">
        <v>2077</v>
      </c>
      <c r="B2444" s="9" t="s">
        <v>2078</v>
      </c>
      <c r="C2444" s="39"/>
    </row>
    <row r="2445" spans="1:3" ht="15.75" x14ac:dyDescent="0.25">
      <c r="A2445" s="11" t="s">
        <v>655</v>
      </c>
      <c r="B2445" s="9">
        <v>40346</v>
      </c>
      <c r="C2445" s="40"/>
    </row>
    <row r="2446" spans="1:3" ht="63" x14ac:dyDescent="0.25">
      <c r="A2446" s="16" t="s">
        <v>3333</v>
      </c>
      <c r="B2446" s="26" t="s">
        <v>3334</v>
      </c>
      <c r="C2446" s="45">
        <v>46065</v>
      </c>
    </row>
    <row r="2447" spans="1:3" ht="47.25" x14ac:dyDescent="0.25">
      <c r="A2447" s="11" t="s">
        <v>992</v>
      </c>
      <c r="B2447" s="19" t="s">
        <v>993</v>
      </c>
      <c r="C2447" s="40"/>
    </row>
    <row r="2448" spans="1:3" ht="47.25" x14ac:dyDescent="0.25">
      <c r="A2448" s="11" t="s">
        <v>720</v>
      </c>
      <c r="B2448" s="9">
        <v>40448</v>
      </c>
      <c r="C2448" s="40"/>
    </row>
    <row r="2449" spans="1:3" ht="15.75" x14ac:dyDescent="0.25">
      <c r="A2449" s="16" t="s">
        <v>3272</v>
      </c>
      <c r="B2449" s="17">
        <v>45744</v>
      </c>
      <c r="C2449" s="41"/>
    </row>
    <row r="2450" spans="1:3" ht="15.75" x14ac:dyDescent="0.25">
      <c r="A2450" s="11" t="s">
        <v>63</v>
      </c>
      <c r="B2450" s="9">
        <v>39433</v>
      </c>
      <c r="C2450" s="40"/>
    </row>
    <row r="2451" spans="1:3" ht="47.25" x14ac:dyDescent="0.25">
      <c r="A2451" s="11" t="s">
        <v>8</v>
      </c>
      <c r="B2451" s="9" t="s">
        <v>9</v>
      </c>
      <c r="C2451" s="40"/>
    </row>
    <row r="2452" spans="1:3" ht="15.75" x14ac:dyDescent="0.25">
      <c r="A2452" s="11" t="s">
        <v>12</v>
      </c>
      <c r="B2452" s="9">
        <v>38418</v>
      </c>
      <c r="C2452" s="40"/>
    </row>
    <row r="2453" spans="1:3" ht="15.75" x14ac:dyDescent="0.25">
      <c r="A2453" s="11" t="s">
        <v>1951</v>
      </c>
      <c r="B2453" s="9">
        <v>42681</v>
      </c>
      <c r="C2453" s="39"/>
    </row>
    <row r="2454" spans="1:3" ht="15.75" x14ac:dyDescent="0.25">
      <c r="A2454" s="11" t="s">
        <v>1952</v>
      </c>
      <c r="B2454" s="9">
        <v>42681</v>
      </c>
      <c r="C2454" s="39"/>
    </row>
    <row r="2455" spans="1:3" ht="15.75" x14ac:dyDescent="0.25">
      <c r="A2455" s="11" t="s">
        <v>131</v>
      </c>
      <c r="B2455" s="9">
        <v>39714</v>
      </c>
      <c r="C2455" s="40"/>
    </row>
    <row r="2456" spans="1:3" ht="31.5" x14ac:dyDescent="0.25">
      <c r="A2456" s="11" t="s">
        <v>913</v>
      </c>
      <c r="B2456" s="9">
        <v>40815</v>
      </c>
      <c r="C2456" s="40"/>
    </row>
    <row r="2457" spans="1:3" ht="15.75" x14ac:dyDescent="0.25">
      <c r="A2457" s="11" t="s">
        <v>983</v>
      </c>
      <c r="B2457" s="9">
        <v>40933</v>
      </c>
      <c r="C2457" s="40"/>
    </row>
    <row r="2458" spans="1:3" ht="15.75" x14ac:dyDescent="0.25">
      <c r="A2458" s="11" t="s">
        <v>715</v>
      </c>
      <c r="B2458" s="9" t="s">
        <v>716</v>
      </c>
      <c r="C2458" s="40"/>
    </row>
    <row r="2459" spans="1:3" ht="47.25" x14ac:dyDescent="0.25">
      <c r="A2459" s="11" t="s">
        <v>1246</v>
      </c>
      <c r="B2459" s="9" t="s">
        <v>1247</v>
      </c>
      <c r="C2459" s="40"/>
    </row>
    <row r="2460" spans="1:3" ht="47.25" x14ac:dyDescent="0.25">
      <c r="A2460" s="11" t="s">
        <v>671</v>
      </c>
      <c r="B2460" s="9" t="s">
        <v>672</v>
      </c>
      <c r="C2460" s="40"/>
    </row>
    <row r="2461" spans="1:3" ht="15.75" x14ac:dyDescent="0.25">
      <c r="A2461" s="8" t="s">
        <v>1957</v>
      </c>
      <c r="B2461" s="9">
        <v>42683</v>
      </c>
      <c r="C2461" s="39"/>
    </row>
    <row r="2462" spans="1:3" ht="15.75" x14ac:dyDescent="0.25">
      <c r="A2462" s="11" t="s">
        <v>1205</v>
      </c>
      <c r="B2462" s="9">
        <v>41383</v>
      </c>
      <c r="C2462" s="40"/>
    </row>
    <row r="2463" spans="1:3" ht="15.75" x14ac:dyDescent="0.25">
      <c r="A2463" s="11" t="s">
        <v>94</v>
      </c>
      <c r="B2463" s="9">
        <v>39611</v>
      </c>
      <c r="C2463" s="40"/>
    </row>
    <row r="2464" spans="1:3" ht="15.75" x14ac:dyDescent="0.25">
      <c r="A2464" s="11" t="s">
        <v>1228</v>
      </c>
      <c r="B2464" s="9">
        <v>41453</v>
      </c>
      <c r="C2464" s="40"/>
    </row>
    <row r="2465" spans="1:3" ht="63" x14ac:dyDescent="0.25">
      <c r="A2465" s="8" t="s">
        <v>2163</v>
      </c>
      <c r="B2465" s="9">
        <v>42949</v>
      </c>
      <c r="C2465" s="42">
        <v>42948</v>
      </c>
    </row>
    <row r="2466" spans="1:3" ht="15.75" x14ac:dyDescent="0.25">
      <c r="A2466" s="16" t="s">
        <v>3247</v>
      </c>
      <c r="B2466" s="17">
        <v>45628</v>
      </c>
      <c r="C2466" s="41"/>
    </row>
    <row r="2467" spans="1:3" ht="15.75" x14ac:dyDescent="0.25">
      <c r="A2467" s="11" t="s">
        <v>430</v>
      </c>
      <c r="B2467" s="9">
        <v>40031</v>
      </c>
      <c r="C2467" s="40"/>
    </row>
    <row r="2468" spans="1:3" ht="15.75" x14ac:dyDescent="0.25">
      <c r="A2468" s="11" t="s">
        <v>1627</v>
      </c>
      <c r="B2468" s="9">
        <v>42172</v>
      </c>
      <c r="C2468" s="40"/>
    </row>
    <row r="2469" spans="1:3" ht="15.75" x14ac:dyDescent="0.25">
      <c r="A2469" s="8" t="s">
        <v>3212</v>
      </c>
      <c r="B2469" s="10">
        <v>45464</v>
      </c>
      <c r="C2469" s="39"/>
    </row>
    <row r="2470" spans="1:3" ht="15.75" x14ac:dyDescent="0.25">
      <c r="A2470" s="11" t="s">
        <v>1598</v>
      </c>
      <c r="B2470" s="9">
        <v>42117</v>
      </c>
      <c r="C2470" s="40"/>
    </row>
    <row r="2471" spans="1:3" ht="15.75" x14ac:dyDescent="0.25">
      <c r="A2471" s="8" t="s">
        <v>2817</v>
      </c>
      <c r="B2471" s="10">
        <v>44406</v>
      </c>
      <c r="C2471" s="39"/>
    </row>
    <row r="2472" spans="1:3" ht="15.75" x14ac:dyDescent="0.25">
      <c r="A2472" s="8" t="s">
        <v>2836</v>
      </c>
      <c r="B2472" s="10">
        <v>44449</v>
      </c>
      <c r="C2472" s="39"/>
    </row>
    <row r="2473" spans="1:3" ht="15.75" x14ac:dyDescent="0.25">
      <c r="A2473" s="11" t="s">
        <v>1506</v>
      </c>
      <c r="B2473" s="9">
        <v>41949</v>
      </c>
      <c r="C2473" s="40"/>
    </row>
    <row r="2474" spans="1:3" ht="31.5" x14ac:dyDescent="0.25">
      <c r="A2474" s="16" t="s">
        <v>3361</v>
      </c>
      <c r="B2474" s="26" t="s">
        <v>3362</v>
      </c>
      <c r="C2474" s="41"/>
    </row>
    <row r="2475" spans="1:3" ht="31.5" x14ac:dyDescent="0.25">
      <c r="A2475" s="11" t="s">
        <v>641</v>
      </c>
      <c r="B2475" s="9">
        <v>40322</v>
      </c>
      <c r="C2475" s="40"/>
    </row>
    <row r="2476" spans="1:3" ht="15.75" x14ac:dyDescent="0.25">
      <c r="A2476" s="11" t="s">
        <v>1530</v>
      </c>
      <c r="B2476" s="9">
        <v>41988</v>
      </c>
      <c r="C2476" s="40"/>
    </row>
    <row r="2477" spans="1:3" ht="15.75" x14ac:dyDescent="0.25">
      <c r="A2477" s="11" t="s">
        <v>71</v>
      </c>
      <c r="B2477" s="9">
        <v>39514</v>
      </c>
      <c r="C2477" s="40"/>
    </row>
    <row r="2478" spans="1:3" ht="15.75" x14ac:dyDescent="0.25">
      <c r="A2478" s="8" t="s">
        <v>3151</v>
      </c>
      <c r="B2478" s="10">
        <v>45238</v>
      </c>
      <c r="C2478" s="39"/>
    </row>
    <row r="2479" spans="1:3" ht="15.75" x14ac:dyDescent="0.25">
      <c r="A2479" s="8" t="s">
        <v>2336</v>
      </c>
      <c r="B2479" s="9">
        <v>43200</v>
      </c>
      <c r="C2479" s="39"/>
    </row>
    <row r="2480" spans="1:3" ht="31.5" x14ac:dyDescent="0.25">
      <c r="A2480" s="11" t="s">
        <v>1539</v>
      </c>
      <c r="B2480" s="9" t="s">
        <v>1540</v>
      </c>
      <c r="C2480" s="40"/>
    </row>
    <row r="2481" spans="1:3" ht="15.75" x14ac:dyDescent="0.25">
      <c r="A2481" s="8" t="s">
        <v>3107</v>
      </c>
      <c r="B2481" s="10">
        <v>45090</v>
      </c>
      <c r="C2481" s="39"/>
    </row>
    <row r="2482" spans="1:3" ht="15.75" x14ac:dyDescent="0.25">
      <c r="A2482" s="16" t="s">
        <v>3346</v>
      </c>
      <c r="B2482" s="17">
        <v>46112</v>
      </c>
      <c r="C2482" s="45"/>
    </row>
    <row r="2483" spans="1:3" ht="47.25" x14ac:dyDescent="0.25">
      <c r="A2483" s="11" t="s">
        <v>232</v>
      </c>
      <c r="B2483" s="9" t="s">
        <v>233</v>
      </c>
      <c r="C2483" s="40"/>
    </row>
    <row r="2484" spans="1:3" ht="15.75" x14ac:dyDescent="0.25">
      <c r="A2484" s="11" t="s">
        <v>530</v>
      </c>
      <c r="B2484" s="9">
        <v>40168</v>
      </c>
      <c r="C2484" s="40"/>
    </row>
    <row r="2485" spans="1:3" ht="15.75" x14ac:dyDescent="0.25">
      <c r="A2485" s="16" t="s">
        <v>3363</v>
      </c>
      <c r="B2485" s="26">
        <v>46178</v>
      </c>
      <c r="C2485" s="41"/>
    </row>
    <row r="2486" spans="1:3" ht="47.25" x14ac:dyDescent="0.25">
      <c r="A2486" s="8" t="s">
        <v>2823</v>
      </c>
      <c r="B2486" s="18" t="s">
        <v>2824</v>
      </c>
      <c r="C2486" s="39"/>
    </row>
    <row r="2487" spans="1:3" ht="15.75" x14ac:dyDescent="0.25">
      <c r="A2487" s="11" t="s">
        <v>704</v>
      </c>
      <c r="B2487" s="9">
        <v>40423</v>
      </c>
      <c r="C2487" s="40"/>
    </row>
    <row r="2488" spans="1:3" ht="15.75" x14ac:dyDescent="0.25">
      <c r="A2488" s="16" t="s">
        <v>3368</v>
      </c>
      <c r="B2488" s="26">
        <v>46195</v>
      </c>
      <c r="C2488" s="41"/>
    </row>
    <row r="2489" spans="1:3" ht="15.75" x14ac:dyDescent="0.25">
      <c r="A2489" s="8" t="s">
        <v>2664</v>
      </c>
      <c r="B2489" s="9">
        <v>43966</v>
      </c>
      <c r="C2489" s="39"/>
    </row>
    <row r="2490" spans="1:3" ht="15.75" x14ac:dyDescent="0.25">
      <c r="A2490" s="11" t="s">
        <v>985</v>
      </c>
      <c r="B2490" s="9">
        <v>40934</v>
      </c>
      <c r="C2490" s="40"/>
    </row>
    <row r="2491" spans="1:3" ht="15.75" x14ac:dyDescent="0.25">
      <c r="A2491" s="11" t="s">
        <v>709</v>
      </c>
      <c r="B2491" s="9" t="s">
        <v>710</v>
      </c>
      <c r="C2491" s="40"/>
    </row>
    <row r="2492" spans="1:3" ht="15.75" x14ac:dyDescent="0.25">
      <c r="A2492" s="11" t="s">
        <v>925</v>
      </c>
      <c r="B2492" s="9">
        <v>40840</v>
      </c>
      <c r="C2492" s="40"/>
    </row>
    <row r="2493" spans="1:3" ht="15.75" x14ac:dyDescent="0.25">
      <c r="A2493" s="16" t="s">
        <v>3387</v>
      </c>
      <c r="B2493" s="26">
        <v>46255</v>
      </c>
      <c r="C2493" s="41"/>
    </row>
    <row r="2494" spans="1:3" ht="47.25" x14ac:dyDescent="0.25">
      <c r="A2494" s="11" t="s">
        <v>455</v>
      </c>
      <c r="B2494" s="9" t="s">
        <v>456</v>
      </c>
      <c r="C2494" s="40"/>
    </row>
    <row r="2495" spans="1:3" ht="15.75" x14ac:dyDescent="0.25">
      <c r="A2495" s="8" t="s">
        <v>3043</v>
      </c>
      <c r="B2495" s="15" t="s">
        <v>3044</v>
      </c>
      <c r="C2495" s="39"/>
    </row>
    <row r="2496" spans="1:3" ht="47.25" x14ac:dyDescent="0.25">
      <c r="A2496" s="11" t="s">
        <v>1458</v>
      </c>
      <c r="B2496" s="9" t="s">
        <v>1459</v>
      </c>
      <c r="C2496" s="40"/>
    </row>
    <row r="2497" spans="1:3" ht="15.75" x14ac:dyDescent="0.25">
      <c r="A2497" s="11" t="s">
        <v>1279</v>
      </c>
      <c r="B2497" s="9">
        <v>41547</v>
      </c>
      <c r="C2497" s="40"/>
    </row>
    <row r="2498" spans="1:3" ht="47.25" x14ac:dyDescent="0.25">
      <c r="A2498" s="8" t="s">
        <v>2603</v>
      </c>
      <c r="B2498" s="9" t="s">
        <v>2604</v>
      </c>
      <c r="C2498" s="39"/>
    </row>
    <row r="2499" spans="1:3" ht="15.75" x14ac:dyDescent="0.25">
      <c r="A2499" s="11" t="s">
        <v>665</v>
      </c>
      <c r="B2499" s="9">
        <v>40354</v>
      </c>
      <c r="C2499" s="40"/>
    </row>
    <row r="2500" spans="1:3" ht="15.75" x14ac:dyDescent="0.25">
      <c r="A2500" s="8" t="s">
        <v>3055</v>
      </c>
      <c r="B2500" s="10">
        <v>44953</v>
      </c>
      <c r="C2500" s="39"/>
    </row>
    <row r="2501" spans="1:3" ht="15.75" x14ac:dyDescent="0.25">
      <c r="A2501" s="8" t="s">
        <v>3199</v>
      </c>
      <c r="B2501" s="10">
        <v>45428</v>
      </c>
      <c r="C2501" s="39"/>
    </row>
    <row r="2502" spans="1:3" ht="47.25" x14ac:dyDescent="0.25">
      <c r="A2502" s="8" t="s">
        <v>2818</v>
      </c>
      <c r="B2502" s="18" t="s">
        <v>2819</v>
      </c>
      <c r="C2502" s="39"/>
    </row>
    <row r="2503" spans="1:3" ht="15.75" x14ac:dyDescent="0.25">
      <c r="A2503" s="11" t="s">
        <v>2522</v>
      </c>
      <c r="B2503" s="9">
        <v>43573</v>
      </c>
      <c r="C2503" s="39"/>
    </row>
    <row r="2504" spans="1:3" ht="31.5" x14ac:dyDescent="0.25">
      <c r="A2504" s="11" t="s">
        <v>494</v>
      </c>
      <c r="B2504" s="9">
        <v>40116</v>
      </c>
      <c r="C2504" s="40"/>
    </row>
    <row r="2505" spans="1:3" ht="15.75" x14ac:dyDescent="0.25">
      <c r="A2505" s="8" t="s">
        <v>2080</v>
      </c>
      <c r="B2505" s="9">
        <v>42831</v>
      </c>
      <c r="C2505" s="39"/>
    </row>
    <row r="2506" spans="1:3" ht="31.5" x14ac:dyDescent="0.25">
      <c r="A2506" s="11" t="s">
        <v>1207</v>
      </c>
      <c r="B2506" s="9">
        <v>41388</v>
      </c>
      <c r="C2506" s="40"/>
    </row>
    <row r="2507" spans="1:3" ht="15.75" x14ac:dyDescent="0.25">
      <c r="A2507" s="16" t="s">
        <v>3277</v>
      </c>
      <c r="B2507" s="17">
        <v>45758</v>
      </c>
      <c r="C2507" s="41"/>
    </row>
    <row r="2508" spans="1:3" ht="15.75" x14ac:dyDescent="0.25">
      <c r="A2508" s="16" t="s">
        <v>3276</v>
      </c>
      <c r="B2508" s="17">
        <v>45758</v>
      </c>
      <c r="C2508" s="41"/>
    </row>
    <row r="2509" spans="1:3" ht="15.75" x14ac:dyDescent="0.25">
      <c r="A2509" s="11" t="s">
        <v>836</v>
      </c>
      <c r="B2509" s="9">
        <v>40640</v>
      </c>
      <c r="C2509" s="40"/>
    </row>
    <row r="2510" spans="1:3" ht="47.25" x14ac:dyDescent="0.25">
      <c r="A2510" s="11" t="s">
        <v>1831</v>
      </c>
      <c r="B2510" s="19" t="s">
        <v>1832</v>
      </c>
      <c r="C2510" s="40"/>
    </row>
    <row r="2511" spans="1:3" ht="110.25" x14ac:dyDescent="0.25">
      <c r="A2511" s="11" t="s">
        <v>1202</v>
      </c>
      <c r="B2511" s="9" t="s">
        <v>1203</v>
      </c>
      <c r="C2511" s="40"/>
    </row>
    <row r="2512" spans="1:3" ht="15.75" x14ac:dyDescent="0.25">
      <c r="A2512" s="8" t="s">
        <v>3159</v>
      </c>
      <c r="B2512" s="10">
        <v>45278</v>
      </c>
      <c r="C2512" s="39"/>
    </row>
    <row r="2513" spans="1:3" ht="31.5" x14ac:dyDescent="0.25">
      <c r="A2513" s="11" t="s">
        <v>606</v>
      </c>
      <c r="B2513" s="9">
        <v>40291</v>
      </c>
      <c r="C2513" s="40"/>
    </row>
    <row r="2514" spans="1:3" ht="15.75" x14ac:dyDescent="0.25">
      <c r="A2514" s="8" t="s">
        <v>3066</v>
      </c>
      <c r="B2514" s="10">
        <v>44984</v>
      </c>
      <c r="C2514" s="39"/>
    </row>
    <row r="2515" spans="1:3" ht="15.75" x14ac:dyDescent="0.25">
      <c r="A2515" s="13" t="s">
        <v>2308</v>
      </c>
      <c r="B2515" s="9">
        <v>43141</v>
      </c>
      <c r="C2515" s="39"/>
    </row>
    <row r="2516" spans="1:3" ht="15.75" x14ac:dyDescent="0.25">
      <c r="A2516" s="11" t="s">
        <v>930</v>
      </c>
      <c r="B2516" s="9">
        <v>40849</v>
      </c>
      <c r="C2516" s="40"/>
    </row>
    <row r="2517" spans="1:3" ht="15.75" x14ac:dyDescent="0.25">
      <c r="A2517" s="11" t="s">
        <v>191</v>
      </c>
      <c r="B2517" s="9">
        <v>39836</v>
      </c>
      <c r="C2517" s="40"/>
    </row>
    <row r="2518" spans="1:3" ht="15.75" x14ac:dyDescent="0.25">
      <c r="A2518" s="8" t="s">
        <v>2034</v>
      </c>
      <c r="B2518" s="9">
        <v>42787</v>
      </c>
      <c r="C2518" s="39"/>
    </row>
    <row r="2519" spans="1:3" ht="15.75" x14ac:dyDescent="0.25">
      <c r="A2519" s="11" t="s">
        <v>895</v>
      </c>
      <c r="B2519" s="9">
        <v>40763</v>
      </c>
      <c r="C2519" s="40"/>
    </row>
    <row r="2520" spans="1:3" ht="78.75" x14ac:dyDescent="0.25">
      <c r="A2520" s="8" t="s">
        <v>2449</v>
      </c>
      <c r="B2520" s="9" t="s">
        <v>2450</v>
      </c>
      <c r="C2520" s="39"/>
    </row>
    <row r="2521" spans="1:3" ht="15.75" x14ac:dyDescent="0.25">
      <c r="A2521" s="8" t="s">
        <v>2950</v>
      </c>
      <c r="B2521" s="15" t="s">
        <v>2951</v>
      </c>
      <c r="C2521" s="39"/>
    </row>
    <row r="2522" spans="1:3" ht="15.75" x14ac:dyDescent="0.25">
      <c r="A2522" s="11" t="s">
        <v>1126</v>
      </c>
      <c r="B2522" s="9">
        <v>41187</v>
      </c>
      <c r="C2522" s="40"/>
    </row>
    <row r="2523" spans="1:3" ht="15.75" x14ac:dyDescent="0.25">
      <c r="A2523" s="8" t="s">
        <v>2071</v>
      </c>
      <c r="B2523" s="9">
        <v>42824</v>
      </c>
      <c r="C2523" s="39"/>
    </row>
    <row r="2524" spans="1:3" ht="15.75" x14ac:dyDescent="0.25">
      <c r="A2524" s="11" t="s">
        <v>1605</v>
      </c>
      <c r="B2524" s="9">
        <v>42132</v>
      </c>
      <c r="C2524" s="40"/>
    </row>
    <row r="2525" spans="1:3" ht="15.75" x14ac:dyDescent="0.25">
      <c r="A2525" s="8" t="s">
        <v>2766</v>
      </c>
      <c r="B2525" s="10">
        <v>44278</v>
      </c>
      <c r="C2525" s="39"/>
    </row>
    <row r="2526" spans="1:3" ht="110.25" x14ac:dyDescent="0.25">
      <c r="A2526" s="11" t="s">
        <v>1376</v>
      </c>
      <c r="B2526" s="9" t="s">
        <v>1377</v>
      </c>
      <c r="C2526" s="40"/>
    </row>
    <row r="2527" spans="1:3" ht="47.25" x14ac:dyDescent="0.25">
      <c r="A2527" s="8" t="s">
        <v>2421</v>
      </c>
      <c r="B2527" s="9" t="s">
        <v>2422</v>
      </c>
      <c r="C2527" s="39"/>
    </row>
    <row r="2528" spans="1:3" ht="47.25" x14ac:dyDescent="0.25">
      <c r="A2528" s="11" t="s">
        <v>1742</v>
      </c>
      <c r="B2528" s="9" t="s">
        <v>1743</v>
      </c>
      <c r="C2528" s="40"/>
    </row>
    <row r="2529" spans="1:3" ht="78.75" x14ac:dyDescent="0.25">
      <c r="A2529" s="8" t="s">
        <v>2666</v>
      </c>
      <c r="B2529" s="19" t="s">
        <v>2667</v>
      </c>
      <c r="C2529" s="42">
        <v>43970</v>
      </c>
    </row>
    <row r="2530" spans="1:3" ht="47.25" x14ac:dyDescent="0.25">
      <c r="A2530" s="11" t="s">
        <v>197</v>
      </c>
      <c r="B2530" s="9" t="s">
        <v>198</v>
      </c>
      <c r="C2530" s="40"/>
    </row>
    <row r="2531" spans="1:3" ht="15.75" x14ac:dyDescent="0.25">
      <c r="A2531" s="11" t="s">
        <v>1273</v>
      </c>
      <c r="B2531" s="9">
        <v>41535</v>
      </c>
      <c r="C2531" s="40"/>
    </row>
    <row r="2532" spans="1:3" ht="78.75" x14ac:dyDescent="0.25">
      <c r="A2532" s="11" t="s">
        <v>589</v>
      </c>
      <c r="B2532" s="9" t="s">
        <v>590</v>
      </c>
      <c r="C2532" s="40"/>
    </row>
    <row r="2533" spans="1:3" ht="15.75" x14ac:dyDescent="0.25">
      <c r="A2533" s="11" t="s">
        <v>961</v>
      </c>
      <c r="B2533" s="9">
        <v>40911</v>
      </c>
      <c r="C2533" s="40"/>
    </row>
    <row r="2534" spans="1:3" ht="15.75" x14ac:dyDescent="0.25">
      <c r="A2534" s="16" t="s">
        <v>3303</v>
      </c>
      <c r="B2534" s="17">
        <v>45897</v>
      </c>
      <c r="C2534" s="41"/>
    </row>
    <row r="2535" spans="1:3" ht="15.75" x14ac:dyDescent="0.25">
      <c r="A2535" s="11" t="s">
        <v>936</v>
      </c>
      <c r="B2535" s="9">
        <v>40862</v>
      </c>
      <c r="C2535" s="40"/>
    </row>
    <row r="2536" spans="1:3" ht="15.75" x14ac:dyDescent="0.25">
      <c r="A2536" s="8" t="s">
        <v>2053</v>
      </c>
      <c r="B2536" s="9">
        <v>42801</v>
      </c>
      <c r="C2536" s="39"/>
    </row>
    <row r="2537" spans="1:3" ht="15.75" x14ac:dyDescent="0.25">
      <c r="A2537" s="8" t="s">
        <v>2198</v>
      </c>
      <c r="B2537" s="9">
        <v>42993</v>
      </c>
      <c r="C2537" s="39"/>
    </row>
    <row r="2538" spans="1:3" ht="47.25" x14ac:dyDescent="0.25">
      <c r="A2538" s="8" t="s">
        <v>2465</v>
      </c>
      <c r="B2538" s="19" t="s">
        <v>2466</v>
      </c>
      <c r="C2538" s="39"/>
    </row>
    <row r="2539" spans="1:3" ht="15.75" x14ac:dyDescent="0.25">
      <c r="A2539" s="11" t="s">
        <v>1500</v>
      </c>
      <c r="B2539" s="9">
        <v>41942</v>
      </c>
      <c r="C2539" s="40"/>
    </row>
    <row r="2540" spans="1:3" ht="15.75" x14ac:dyDescent="0.25">
      <c r="A2540" s="11" t="s">
        <v>284</v>
      </c>
      <c r="B2540" s="9">
        <v>39899</v>
      </c>
      <c r="C2540" s="40"/>
    </row>
    <row r="2541" spans="1:3" ht="47.25" x14ac:dyDescent="0.25">
      <c r="A2541" s="8" t="s">
        <v>3120</v>
      </c>
      <c r="B2541" s="14" t="s">
        <v>3121</v>
      </c>
      <c r="C2541" s="39"/>
    </row>
    <row r="2542" spans="1:3" ht="15.75" x14ac:dyDescent="0.25">
      <c r="A2542" s="11" t="s">
        <v>842</v>
      </c>
      <c r="B2542" s="9">
        <v>40648</v>
      </c>
      <c r="C2542" s="40"/>
    </row>
    <row r="2543" spans="1:3" ht="15.75" x14ac:dyDescent="0.25">
      <c r="A2543" s="11" t="s">
        <v>1658</v>
      </c>
      <c r="B2543" s="9">
        <v>42221</v>
      </c>
      <c r="C2543" s="40"/>
    </row>
    <row r="2544" spans="1:3" ht="15.75" x14ac:dyDescent="0.25">
      <c r="A2544" s="11" t="s">
        <v>1439</v>
      </c>
      <c r="B2544" s="9">
        <v>41841</v>
      </c>
      <c r="C2544" s="40"/>
    </row>
    <row r="2545" spans="1:3" ht="15.75" x14ac:dyDescent="0.25">
      <c r="A2545" s="11" t="s">
        <v>337</v>
      </c>
      <c r="B2545" s="9">
        <v>39948</v>
      </c>
      <c r="C2545" s="40"/>
    </row>
    <row r="2546" spans="1:3" ht="15.75" x14ac:dyDescent="0.25">
      <c r="A2546" s="11" t="s">
        <v>980</v>
      </c>
      <c r="B2546" s="9">
        <v>40928</v>
      </c>
      <c r="C2546" s="40"/>
    </row>
    <row r="2547" spans="1:3" ht="15.75" x14ac:dyDescent="0.25">
      <c r="A2547" s="11" t="s">
        <v>1526</v>
      </c>
      <c r="B2547" s="9">
        <v>41985</v>
      </c>
      <c r="C2547" s="40"/>
    </row>
    <row r="2548" spans="1:3" ht="15.75" x14ac:dyDescent="0.25">
      <c r="A2548" s="11" t="s">
        <v>1365</v>
      </c>
      <c r="B2548" s="9">
        <v>41718</v>
      </c>
      <c r="C2548" s="40"/>
    </row>
    <row r="2549" spans="1:3" ht="15.75" x14ac:dyDescent="0.25">
      <c r="A2549" s="11" t="s">
        <v>1815</v>
      </c>
      <c r="B2549" s="9">
        <v>42481</v>
      </c>
      <c r="C2549" s="40"/>
    </row>
    <row r="2550" spans="1:3" ht="15.75" x14ac:dyDescent="0.25">
      <c r="A2550" s="11" t="s">
        <v>1907</v>
      </c>
      <c r="B2550" s="9">
        <v>42620</v>
      </c>
      <c r="C2550" s="40"/>
    </row>
    <row r="2551" spans="1:3" ht="15.75" x14ac:dyDescent="0.25">
      <c r="A2551" s="11" t="s">
        <v>329</v>
      </c>
      <c r="B2551" s="9">
        <v>39941</v>
      </c>
      <c r="C2551" s="40"/>
    </row>
    <row r="2552" spans="1:3" ht="15.75" x14ac:dyDescent="0.25">
      <c r="A2552" s="8" t="s">
        <v>2567</v>
      </c>
      <c r="B2552" s="9">
        <v>43635</v>
      </c>
      <c r="C2552" s="39"/>
    </row>
    <row r="2553" spans="1:3" ht="47.25" x14ac:dyDescent="0.25">
      <c r="A2553" s="11" t="s">
        <v>1929</v>
      </c>
      <c r="B2553" s="19" t="s">
        <v>1930</v>
      </c>
      <c r="C2553" s="40"/>
    </row>
    <row r="2554" spans="1:3" ht="15.75" x14ac:dyDescent="0.25">
      <c r="A2554" s="16" t="s">
        <v>3352</v>
      </c>
      <c r="B2554" s="26">
        <v>46146</v>
      </c>
      <c r="C2554" s="41"/>
    </row>
    <row r="2555" spans="1:3" ht="15.75" x14ac:dyDescent="0.25">
      <c r="A2555" s="11" t="s">
        <v>664</v>
      </c>
      <c r="B2555" s="9">
        <v>40354</v>
      </c>
      <c r="C2555" s="40"/>
    </row>
    <row r="2556" spans="1:3" ht="47.25" x14ac:dyDescent="0.25">
      <c r="A2556" s="8" t="s">
        <v>2735</v>
      </c>
      <c r="B2556" s="14" t="s">
        <v>2736</v>
      </c>
      <c r="C2556" s="39"/>
    </row>
    <row r="2557" spans="1:3" ht="15.75" x14ac:dyDescent="0.25">
      <c r="A2557" s="11" t="s">
        <v>1219</v>
      </c>
      <c r="B2557" s="9">
        <v>41438</v>
      </c>
      <c r="C2557" s="40"/>
    </row>
    <row r="2558" spans="1:3" ht="31.5" x14ac:dyDescent="0.25">
      <c r="A2558" s="8" t="s">
        <v>2781</v>
      </c>
      <c r="B2558" s="10">
        <v>44313</v>
      </c>
      <c r="C2558" s="39"/>
    </row>
    <row r="2559" spans="1:3" ht="15.75" x14ac:dyDescent="0.25">
      <c r="A2559" s="11" t="s">
        <v>1424</v>
      </c>
      <c r="B2559" s="9">
        <v>41806</v>
      </c>
      <c r="C2559" s="40"/>
    </row>
    <row r="2560" spans="1:3" ht="15.75" x14ac:dyDescent="0.25">
      <c r="A2560" s="11" t="s">
        <v>754</v>
      </c>
      <c r="B2560" s="9">
        <v>40484</v>
      </c>
      <c r="C2560" s="40"/>
    </row>
    <row r="2561" spans="1:3" ht="47.25" x14ac:dyDescent="0.25">
      <c r="A2561" s="8" t="s">
        <v>2831</v>
      </c>
      <c r="B2561" s="14" t="s">
        <v>2832</v>
      </c>
      <c r="C2561" s="39"/>
    </row>
    <row r="2562" spans="1:3" ht="15.75" x14ac:dyDescent="0.25">
      <c r="A2562" s="8" t="s">
        <v>2168</v>
      </c>
      <c r="B2562" s="9">
        <v>42958</v>
      </c>
      <c r="C2562" s="39"/>
    </row>
    <row r="2563" spans="1:3" ht="15.75" x14ac:dyDescent="0.25">
      <c r="A2563" s="11" t="s">
        <v>616</v>
      </c>
      <c r="B2563" s="9">
        <v>40304</v>
      </c>
      <c r="C2563" s="40"/>
    </row>
    <row r="2564" spans="1:3" ht="15.75" x14ac:dyDescent="0.25">
      <c r="A2564" s="11" t="s">
        <v>1709</v>
      </c>
      <c r="B2564" s="9">
        <v>42312</v>
      </c>
      <c r="C2564" s="40"/>
    </row>
    <row r="2565" spans="1:3" ht="15.75" x14ac:dyDescent="0.25">
      <c r="A2565" s="11" t="s">
        <v>342</v>
      </c>
      <c r="B2565" s="9">
        <v>39955</v>
      </c>
      <c r="C2565" s="40"/>
    </row>
    <row r="2566" spans="1:3" ht="15.75" x14ac:dyDescent="0.25">
      <c r="A2566" s="11" t="s">
        <v>1851</v>
      </c>
      <c r="B2566" s="9">
        <v>42530</v>
      </c>
      <c r="C2566" s="40"/>
    </row>
    <row r="2567" spans="1:3" ht="31.5" x14ac:dyDescent="0.25">
      <c r="A2567" s="11" t="s">
        <v>310</v>
      </c>
      <c r="B2567" s="9" t="s">
        <v>311</v>
      </c>
      <c r="C2567" s="40"/>
    </row>
    <row r="2568" spans="1:3" ht="15.75" x14ac:dyDescent="0.25">
      <c r="A2568" s="11" t="s">
        <v>3193</v>
      </c>
      <c r="B2568" s="19" t="s">
        <v>3192</v>
      </c>
      <c r="C2568" s="39"/>
    </row>
    <row r="2569" spans="1:3" ht="15.75" x14ac:dyDescent="0.25">
      <c r="A2569" s="16" t="s">
        <v>3271</v>
      </c>
      <c r="B2569" s="17">
        <v>45743</v>
      </c>
      <c r="C2569" s="41"/>
    </row>
    <row r="2570" spans="1:3" ht="31.5" x14ac:dyDescent="0.25">
      <c r="A2570" s="8" t="s">
        <v>2098</v>
      </c>
      <c r="B2570" s="9" t="s">
        <v>2099</v>
      </c>
      <c r="C2570" s="39"/>
    </row>
    <row r="2571" spans="1:3" ht="78.75" x14ac:dyDescent="0.25">
      <c r="A2571" s="11" t="s">
        <v>1764</v>
      </c>
      <c r="B2571" s="9" t="s">
        <v>1765</v>
      </c>
      <c r="C2571" s="42">
        <v>43531</v>
      </c>
    </row>
    <row r="2572" spans="1:3" ht="78.75" x14ac:dyDescent="0.25">
      <c r="A2572" s="11" t="s">
        <v>1764</v>
      </c>
      <c r="B2572" s="9" t="s">
        <v>1765</v>
      </c>
      <c r="C2572" s="42">
        <v>44607</v>
      </c>
    </row>
    <row r="2573" spans="1:3" ht="15.75" x14ac:dyDescent="0.25">
      <c r="A2573" s="8" t="s">
        <v>3035</v>
      </c>
      <c r="B2573" s="15" t="s">
        <v>3036</v>
      </c>
      <c r="C2573" s="39"/>
    </row>
    <row r="2574" spans="1:3" ht="15.75" x14ac:dyDescent="0.25">
      <c r="A2574" s="11" t="s">
        <v>1518</v>
      </c>
      <c r="B2574" s="9">
        <v>41964</v>
      </c>
      <c r="C2574" s="40"/>
    </row>
    <row r="2575" spans="1:3" ht="15.75" x14ac:dyDescent="0.25">
      <c r="A2575" s="11" t="s">
        <v>83</v>
      </c>
      <c r="B2575" s="9">
        <v>39569</v>
      </c>
      <c r="C2575" s="40"/>
    </row>
    <row r="2576" spans="1:3" ht="15.75" x14ac:dyDescent="0.25">
      <c r="A2576" s="11" t="s">
        <v>1552</v>
      </c>
      <c r="B2576" s="9">
        <v>42020</v>
      </c>
      <c r="C2576" s="40"/>
    </row>
    <row r="2577" spans="1:3" ht="15.75" x14ac:dyDescent="0.25">
      <c r="A2577" s="11" t="s">
        <v>1044</v>
      </c>
      <c r="B2577" s="9">
        <v>41059</v>
      </c>
      <c r="C2577" s="40"/>
    </row>
    <row r="2578" spans="1:3" ht="15.75" x14ac:dyDescent="0.25">
      <c r="A2578" s="11" t="s">
        <v>323</v>
      </c>
      <c r="B2578" s="9">
        <v>39937</v>
      </c>
      <c r="C2578" s="40"/>
    </row>
    <row r="2579" spans="1:3" ht="47.25" x14ac:dyDescent="0.25">
      <c r="A2579" s="11" t="s">
        <v>1944</v>
      </c>
      <c r="B2579" s="9" t="s">
        <v>1945</v>
      </c>
      <c r="C2579" s="40"/>
    </row>
    <row r="2580" spans="1:3" ht="110.25" x14ac:dyDescent="0.25">
      <c r="A2580" s="11" t="s">
        <v>15</v>
      </c>
      <c r="B2580" s="9" t="s">
        <v>16</v>
      </c>
      <c r="C2580" s="43">
        <v>46203</v>
      </c>
    </row>
    <row r="2581" spans="1:3" ht="141.75" x14ac:dyDescent="0.25">
      <c r="A2581" s="11" t="s">
        <v>13</v>
      </c>
      <c r="B2581" s="9" t="s">
        <v>14</v>
      </c>
      <c r="C2581" s="42">
        <v>43160</v>
      </c>
    </row>
    <row r="2582" spans="1:3" ht="141.75" x14ac:dyDescent="0.25">
      <c r="A2582" s="11" t="s">
        <v>13</v>
      </c>
      <c r="B2582" s="9" t="s">
        <v>14</v>
      </c>
      <c r="C2582" s="43">
        <v>46203</v>
      </c>
    </row>
    <row r="2583" spans="1:3" ht="15.75" x14ac:dyDescent="0.25">
      <c r="A2583" s="11" t="s">
        <v>372</v>
      </c>
      <c r="B2583" s="9" t="s">
        <v>373</v>
      </c>
      <c r="C2583" s="40"/>
    </row>
    <row r="2584" spans="1:3" ht="47.25" x14ac:dyDescent="0.25">
      <c r="A2584" s="11" t="s">
        <v>321</v>
      </c>
      <c r="B2584" s="9" t="s">
        <v>322</v>
      </c>
      <c r="C2584" s="40"/>
    </row>
    <row r="2585" spans="1:3" ht="78.75" x14ac:dyDescent="0.25">
      <c r="A2585" s="34" t="s">
        <v>1418</v>
      </c>
      <c r="B2585" s="9" t="s">
        <v>1419</v>
      </c>
      <c r="C2585" s="40"/>
    </row>
    <row r="2586" spans="1:3" ht="15.75" x14ac:dyDescent="0.25">
      <c r="A2586" s="11" t="s">
        <v>190</v>
      </c>
      <c r="B2586" s="9">
        <v>39826</v>
      </c>
      <c r="C2586" s="40"/>
    </row>
    <row r="2587" spans="1:3" ht="15.75" x14ac:dyDescent="0.25">
      <c r="A2587" s="11" t="s">
        <v>409</v>
      </c>
      <c r="B2587" s="9">
        <v>40014</v>
      </c>
      <c r="C2587" s="40"/>
    </row>
    <row r="2588" spans="1:3" ht="31.5" x14ac:dyDescent="0.25">
      <c r="A2588" s="11" t="s">
        <v>1882</v>
      </c>
      <c r="B2588" s="9" t="s">
        <v>1883</v>
      </c>
      <c r="C2588" s="39"/>
    </row>
    <row r="2589" spans="1:3" ht="15.75" x14ac:dyDescent="0.25">
      <c r="A2589" s="8" t="s">
        <v>2162</v>
      </c>
      <c r="B2589" s="9">
        <v>42948</v>
      </c>
      <c r="C2589" s="39"/>
    </row>
    <row r="2590" spans="1:3" ht="15.75" x14ac:dyDescent="0.25">
      <c r="A2590" s="8" t="s">
        <v>2116</v>
      </c>
      <c r="B2590" s="9">
        <v>42878</v>
      </c>
      <c r="C2590" s="39"/>
    </row>
    <row r="2591" spans="1:3" ht="15.75" x14ac:dyDescent="0.25">
      <c r="A2591" s="11" t="s">
        <v>415</v>
      </c>
      <c r="B2591" s="9">
        <v>40016</v>
      </c>
      <c r="C2591" s="40"/>
    </row>
    <row r="2592" spans="1:3" ht="15.75" x14ac:dyDescent="0.25">
      <c r="A2592" s="11" t="s">
        <v>1313</v>
      </c>
      <c r="B2592" s="9">
        <v>41631</v>
      </c>
      <c r="C2592" s="40"/>
    </row>
    <row r="2593" spans="1:3" ht="15.75" x14ac:dyDescent="0.25">
      <c r="A2593" s="11" t="s">
        <v>55</v>
      </c>
      <c r="B2593" s="9">
        <v>39359</v>
      </c>
      <c r="C2593" s="40"/>
    </row>
    <row r="2594" spans="1:3" ht="47.25" x14ac:dyDescent="0.25">
      <c r="A2594" s="8" t="s">
        <v>2568</v>
      </c>
      <c r="B2594" s="9" t="s">
        <v>2569</v>
      </c>
      <c r="C2594" s="39"/>
    </row>
    <row r="2595" spans="1:3" ht="15.75" x14ac:dyDescent="0.25">
      <c r="A2595" s="11" t="s">
        <v>1649</v>
      </c>
      <c r="B2595" s="9">
        <v>42206</v>
      </c>
      <c r="C2595" s="40"/>
    </row>
    <row r="2596" spans="1:3" ht="15.75" x14ac:dyDescent="0.25">
      <c r="A2596" s="11" t="s">
        <v>137</v>
      </c>
      <c r="B2596" s="9">
        <v>39731</v>
      </c>
      <c r="C2596" s="40"/>
    </row>
    <row r="2597" spans="1:3" ht="15.75" x14ac:dyDescent="0.25">
      <c r="A2597" s="11" t="s">
        <v>261</v>
      </c>
      <c r="B2597" s="9">
        <v>39888</v>
      </c>
      <c r="C2597" s="40"/>
    </row>
    <row r="2598" spans="1:3" ht="31.5" x14ac:dyDescent="0.25">
      <c r="A2598" s="11" t="s">
        <v>1306</v>
      </c>
      <c r="B2598" s="9" t="s">
        <v>1307</v>
      </c>
      <c r="C2598" s="40"/>
    </row>
    <row r="2599" spans="1:3" ht="15.75" x14ac:dyDescent="0.25">
      <c r="A2599" s="11" t="s">
        <v>719</v>
      </c>
      <c r="B2599" s="9">
        <v>40447</v>
      </c>
      <c r="C2599" s="40"/>
    </row>
    <row r="2600" spans="1:3" ht="15.75" x14ac:dyDescent="0.25">
      <c r="A2600" s="11" t="s">
        <v>1052</v>
      </c>
      <c r="B2600" s="9">
        <v>41073</v>
      </c>
      <c r="C2600" s="40"/>
    </row>
    <row r="2601" spans="1:3" ht="15.75" x14ac:dyDescent="0.25">
      <c r="A2601" s="8" t="s">
        <v>2491</v>
      </c>
      <c r="B2601" s="9">
        <v>43488</v>
      </c>
      <c r="C2601" s="39"/>
    </row>
    <row r="2602" spans="1:3" ht="15.75" x14ac:dyDescent="0.25">
      <c r="A2602" s="16" t="s">
        <v>3288</v>
      </c>
      <c r="B2602" s="17">
        <v>45833</v>
      </c>
      <c r="C2602" s="41"/>
    </row>
    <row r="2603" spans="1:3" ht="15.75" x14ac:dyDescent="0.25">
      <c r="A2603" s="11" t="s">
        <v>865</v>
      </c>
      <c r="B2603" s="9">
        <v>40703</v>
      </c>
      <c r="C2603" s="40"/>
    </row>
    <row r="2604" spans="1:3" ht="15.75" x14ac:dyDescent="0.25">
      <c r="A2604" s="11" t="s">
        <v>1629</v>
      </c>
      <c r="B2604" s="9">
        <v>42179</v>
      </c>
      <c r="C2604" s="40"/>
    </row>
    <row r="2605" spans="1:3" ht="94.5" x14ac:dyDescent="0.25">
      <c r="A2605" s="11" t="s">
        <v>412</v>
      </c>
      <c r="B2605" s="9" t="s">
        <v>413</v>
      </c>
      <c r="C2605" s="40"/>
    </row>
    <row r="2606" spans="1:3" ht="15.75" x14ac:dyDescent="0.25">
      <c r="A2606" s="11" t="s">
        <v>1913</v>
      </c>
      <c r="B2606" s="9">
        <v>42628</v>
      </c>
      <c r="C2606" s="40"/>
    </row>
    <row r="2607" spans="1:3" ht="31.5" x14ac:dyDescent="0.25">
      <c r="A2607" s="8" t="s">
        <v>2784</v>
      </c>
      <c r="B2607" s="10">
        <v>44323</v>
      </c>
      <c r="C2607" s="39"/>
    </row>
    <row r="2608" spans="1:3" ht="31.5" x14ac:dyDescent="0.25">
      <c r="A2608" s="11" t="s">
        <v>533</v>
      </c>
      <c r="B2608" s="9" t="s">
        <v>534</v>
      </c>
      <c r="C2608" s="40"/>
    </row>
    <row r="2609" spans="1:3" ht="15.75" x14ac:dyDescent="0.25">
      <c r="A2609" s="8" t="s">
        <v>2254</v>
      </c>
      <c r="B2609" s="9">
        <v>43060</v>
      </c>
      <c r="C2609" s="39"/>
    </row>
    <row r="2610" spans="1:3" ht="15.75" x14ac:dyDescent="0.25">
      <c r="A2610" s="8" t="s">
        <v>2165</v>
      </c>
      <c r="B2610" s="9">
        <v>42954</v>
      </c>
      <c r="C2610" s="39"/>
    </row>
    <row r="2611" spans="1:3" ht="15.75" x14ac:dyDescent="0.25">
      <c r="A2611" s="11" t="s">
        <v>1925</v>
      </c>
      <c r="B2611" s="9">
        <v>42650</v>
      </c>
      <c r="C2611" s="40"/>
    </row>
    <row r="2612" spans="1:3" ht="15.75" x14ac:dyDescent="0.25">
      <c r="A2612" s="16" t="s">
        <v>3375</v>
      </c>
      <c r="B2612" s="26">
        <v>46202</v>
      </c>
      <c r="C2612" s="41"/>
    </row>
    <row r="2613" spans="1:3" ht="15.75" x14ac:dyDescent="0.25">
      <c r="A2613" s="11" t="s">
        <v>1098</v>
      </c>
      <c r="B2613" s="9">
        <v>41142</v>
      </c>
      <c r="C2613" s="40"/>
    </row>
    <row r="2614" spans="1:3" ht="15.75" x14ac:dyDescent="0.25">
      <c r="A2614" s="8" t="s">
        <v>2000</v>
      </c>
      <c r="B2614" s="9">
        <v>42739</v>
      </c>
      <c r="C2614" s="39"/>
    </row>
    <row r="2615" spans="1:3" ht="15.75" x14ac:dyDescent="0.25">
      <c r="A2615" s="8" t="s">
        <v>2160</v>
      </c>
      <c r="B2615" s="9">
        <v>42941</v>
      </c>
      <c r="C2615" s="39"/>
    </row>
    <row r="2616" spans="1:3" ht="15.75" x14ac:dyDescent="0.25">
      <c r="A2616" s="11" t="s">
        <v>341</v>
      </c>
      <c r="B2616" s="9">
        <v>39952</v>
      </c>
      <c r="C2616" s="40"/>
    </row>
    <row r="2617" spans="1:3" ht="15.75" x14ac:dyDescent="0.25">
      <c r="A2617" s="11" t="s">
        <v>813</v>
      </c>
      <c r="B2617" s="9">
        <v>40602</v>
      </c>
      <c r="C2617" s="40"/>
    </row>
    <row r="2618" spans="1:3" ht="15.75" x14ac:dyDescent="0.25">
      <c r="A2618" s="11" t="s">
        <v>194</v>
      </c>
      <c r="B2618" s="9">
        <v>39836</v>
      </c>
      <c r="C2618" s="40"/>
    </row>
    <row r="2619" spans="1:3" ht="15.75" x14ac:dyDescent="0.25">
      <c r="A2619" s="11" t="s">
        <v>804</v>
      </c>
      <c r="B2619" s="9">
        <v>40591</v>
      </c>
      <c r="C2619" s="40"/>
    </row>
    <row r="2620" spans="1:3" ht="47.25" x14ac:dyDescent="0.25">
      <c r="A2620" s="11" t="s">
        <v>420</v>
      </c>
      <c r="B2620" s="9" t="s">
        <v>421</v>
      </c>
      <c r="C2620" s="40"/>
    </row>
    <row r="2621" spans="1:3" ht="15.75" x14ac:dyDescent="0.25">
      <c r="A2621" s="11" t="s">
        <v>1873</v>
      </c>
      <c r="B2621" s="9">
        <v>42562</v>
      </c>
      <c r="C2621" s="40"/>
    </row>
    <row r="2622" spans="1:3" ht="15.75" x14ac:dyDescent="0.25">
      <c r="A2622" s="8" t="s">
        <v>3098</v>
      </c>
      <c r="B2622" s="10">
        <v>45064</v>
      </c>
      <c r="C2622" s="39"/>
    </row>
    <row r="2623" spans="1:3" ht="47.25" x14ac:dyDescent="0.25">
      <c r="A2623" s="8" t="s">
        <v>2312</v>
      </c>
      <c r="B2623" s="9" t="s">
        <v>2313</v>
      </c>
      <c r="C2623" s="39"/>
    </row>
    <row r="2624" spans="1:3" ht="15.75" x14ac:dyDescent="0.25">
      <c r="A2624" s="8" t="s">
        <v>2201</v>
      </c>
      <c r="B2624" s="9">
        <v>42998</v>
      </c>
      <c r="C2624" s="39"/>
    </row>
    <row r="2625" spans="1:3" ht="15.75" x14ac:dyDescent="0.25">
      <c r="A2625" s="8" t="s">
        <v>2027</v>
      </c>
      <c r="B2625" s="9">
        <v>42781</v>
      </c>
      <c r="C2625" s="39"/>
    </row>
    <row r="2626" spans="1:3" ht="47.25" x14ac:dyDescent="0.25">
      <c r="A2626" s="11" t="s">
        <v>325</v>
      </c>
      <c r="B2626" s="19" t="s">
        <v>326</v>
      </c>
      <c r="C2626" s="40"/>
    </row>
    <row r="2627" spans="1:3" ht="15.75" x14ac:dyDescent="0.25">
      <c r="A2627" s="11" t="s">
        <v>890</v>
      </c>
      <c r="B2627" s="9">
        <v>40753</v>
      </c>
      <c r="C2627" s="40"/>
    </row>
    <row r="2628" spans="1:3" ht="15.75" x14ac:dyDescent="0.25">
      <c r="A2628" s="11" t="s">
        <v>657</v>
      </c>
      <c r="B2628" s="9">
        <v>40347</v>
      </c>
      <c r="C2628" s="40"/>
    </row>
    <row r="2629" spans="1:3" ht="15.75" x14ac:dyDescent="0.25">
      <c r="A2629" s="8" t="s">
        <v>3068</v>
      </c>
      <c r="B2629" s="10">
        <v>44992</v>
      </c>
      <c r="C2629" s="39"/>
    </row>
    <row r="2630" spans="1:3" ht="15.75" x14ac:dyDescent="0.25">
      <c r="A2630" s="11" t="s">
        <v>1012</v>
      </c>
      <c r="B2630" s="9">
        <v>40973</v>
      </c>
      <c r="C2630" s="40"/>
    </row>
    <row r="2631" spans="1:3" ht="47.25" x14ac:dyDescent="0.25">
      <c r="A2631" s="11" t="s">
        <v>296</v>
      </c>
      <c r="B2631" s="9" t="s">
        <v>297</v>
      </c>
      <c r="C2631" s="40"/>
    </row>
    <row r="2632" spans="1:3" ht="31.5" x14ac:dyDescent="0.25">
      <c r="A2632" s="11" t="s">
        <v>1323</v>
      </c>
      <c r="B2632" s="9" t="s">
        <v>1324</v>
      </c>
      <c r="C2632" s="40"/>
    </row>
    <row r="2633" spans="1:3" ht="47.25" x14ac:dyDescent="0.25">
      <c r="A2633" s="8" t="s">
        <v>2475</v>
      </c>
      <c r="B2633" s="9" t="s">
        <v>2476</v>
      </c>
      <c r="C2633" s="39"/>
    </row>
    <row r="2634" spans="1:3" ht="15.75" x14ac:dyDescent="0.25">
      <c r="A2634" s="8" t="s">
        <v>2493</v>
      </c>
      <c r="B2634" s="9">
        <v>43489</v>
      </c>
      <c r="C2634" s="39"/>
    </row>
    <row r="2635" spans="1:3" ht="15.75" x14ac:dyDescent="0.25">
      <c r="A2635" s="8" t="s">
        <v>2202</v>
      </c>
      <c r="B2635" s="9">
        <v>43000</v>
      </c>
      <c r="C2635" s="39"/>
    </row>
    <row r="2636" spans="1:3" ht="15.75" x14ac:dyDescent="0.25">
      <c r="A2636" s="11" t="s">
        <v>1045</v>
      </c>
      <c r="B2636" s="9">
        <v>41064</v>
      </c>
      <c r="C2636" s="40"/>
    </row>
    <row r="2637" spans="1:3" ht="15.75" x14ac:dyDescent="0.25">
      <c r="A2637" s="11" t="s">
        <v>465</v>
      </c>
      <c r="B2637" s="9">
        <v>40073</v>
      </c>
      <c r="C2637" s="40"/>
    </row>
    <row r="2638" spans="1:3" ht="15.75" x14ac:dyDescent="0.25">
      <c r="A2638" s="8" t="s">
        <v>3220</v>
      </c>
      <c r="B2638" s="10">
        <v>45503</v>
      </c>
      <c r="C2638" s="39"/>
    </row>
    <row r="2639" spans="1:3" ht="15.75" x14ac:dyDescent="0.25">
      <c r="A2639" s="8" t="s">
        <v>3221</v>
      </c>
      <c r="B2639" s="10">
        <v>45503</v>
      </c>
      <c r="C2639" s="39"/>
    </row>
    <row r="2640" spans="1:3" ht="15.75" x14ac:dyDescent="0.25">
      <c r="A2640" s="8" t="s">
        <v>2785</v>
      </c>
      <c r="B2640" s="10">
        <v>44323</v>
      </c>
      <c r="C2640" s="39"/>
    </row>
    <row r="2641" spans="1:3" ht="15.75" x14ac:dyDescent="0.25">
      <c r="A2641" s="11" t="s">
        <v>1129</v>
      </c>
      <c r="B2641" s="9">
        <v>41192</v>
      </c>
      <c r="C2641" s="40"/>
    </row>
    <row r="2642" spans="1:3" ht="15.75" x14ac:dyDescent="0.25">
      <c r="A2642" s="8" t="s">
        <v>3073</v>
      </c>
      <c r="B2642" s="10">
        <v>45006</v>
      </c>
      <c r="C2642" s="39"/>
    </row>
    <row r="2643" spans="1:3" ht="15.75" x14ac:dyDescent="0.25">
      <c r="A2643" s="11" t="s">
        <v>1080</v>
      </c>
      <c r="B2643" s="9">
        <v>41116</v>
      </c>
      <c r="C2643" s="40"/>
    </row>
    <row r="2644" spans="1:3" ht="15.75" x14ac:dyDescent="0.25">
      <c r="A2644" s="8" t="s">
        <v>2826</v>
      </c>
      <c r="B2644" s="10">
        <v>44427</v>
      </c>
      <c r="C2644" s="39"/>
    </row>
    <row r="2645" spans="1:3" ht="15.75" x14ac:dyDescent="0.25">
      <c r="A2645" s="11" t="s">
        <v>747</v>
      </c>
      <c r="B2645" s="9">
        <v>40476</v>
      </c>
      <c r="C2645" s="40"/>
    </row>
    <row r="2646" spans="1:3" ht="15.75" x14ac:dyDescent="0.25">
      <c r="A2646" s="8" t="s">
        <v>2571</v>
      </c>
      <c r="B2646" s="9">
        <v>43637</v>
      </c>
      <c r="C2646" s="39"/>
    </row>
    <row r="2647" spans="1:3" ht="15.75" x14ac:dyDescent="0.25">
      <c r="A2647" s="11" t="s">
        <v>1843</v>
      </c>
      <c r="B2647" s="9">
        <v>42514</v>
      </c>
      <c r="C2647" s="40"/>
    </row>
    <row r="2648" spans="1:3" ht="15.75" x14ac:dyDescent="0.25">
      <c r="A2648" s="11" t="s">
        <v>1492</v>
      </c>
      <c r="B2648" s="9">
        <v>41925</v>
      </c>
      <c r="C2648" s="40"/>
    </row>
    <row r="2649" spans="1:3" ht="15.75" x14ac:dyDescent="0.25">
      <c r="A2649" s="11" t="s">
        <v>1293</v>
      </c>
      <c r="B2649" s="9">
        <v>41575</v>
      </c>
      <c r="C2649" s="40"/>
    </row>
    <row r="2650" spans="1:3" ht="15.75" x14ac:dyDescent="0.25">
      <c r="A2650" s="11" t="s">
        <v>1099</v>
      </c>
      <c r="B2650" s="9">
        <v>41143</v>
      </c>
      <c r="C2650" s="40"/>
    </row>
    <row r="2651" spans="1:3" ht="47.25" x14ac:dyDescent="0.25">
      <c r="A2651" s="16" t="s">
        <v>3262</v>
      </c>
      <c r="B2651" s="26" t="s">
        <v>3263</v>
      </c>
      <c r="C2651" s="41"/>
    </row>
    <row r="2652" spans="1:3" ht="15.75" x14ac:dyDescent="0.25">
      <c r="A2652" s="16" t="s">
        <v>3296</v>
      </c>
      <c r="B2652" s="17">
        <v>45867</v>
      </c>
      <c r="C2652" s="41"/>
    </row>
    <row r="2653" spans="1:3" ht="15.75" x14ac:dyDescent="0.25">
      <c r="A2653" s="11" t="s">
        <v>414</v>
      </c>
      <c r="B2653" s="9">
        <v>40016</v>
      </c>
      <c r="C2653" s="40"/>
    </row>
    <row r="2654" spans="1:3" ht="47.25" x14ac:dyDescent="0.25">
      <c r="A2654" s="11" t="s">
        <v>374</v>
      </c>
      <c r="B2654" s="9" t="s">
        <v>375</v>
      </c>
      <c r="C2654" s="40"/>
    </row>
    <row r="2655" spans="1:3" ht="15.75" x14ac:dyDescent="0.25">
      <c r="A2655" s="8" t="s">
        <v>2456</v>
      </c>
      <c r="B2655" s="9">
        <v>43409</v>
      </c>
      <c r="C2655" s="39"/>
    </row>
    <row r="2656" spans="1:3" ht="15.75" x14ac:dyDescent="0.25">
      <c r="A2656" s="8" t="s">
        <v>2066</v>
      </c>
      <c r="B2656" s="9">
        <v>42822</v>
      </c>
      <c r="C2656" s="39"/>
    </row>
    <row r="2657" spans="1:3" ht="47.25" x14ac:dyDescent="0.25">
      <c r="A2657" s="8" t="s">
        <v>3186</v>
      </c>
      <c r="B2657" s="14" t="s">
        <v>3187</v>
      </c>
      <c r="C2657" s="39"/>
    </row>
    <row r="2658" spans="1:3" ht="15.75" x14ac:dyDescent="0.25">
      <c r="A2658" s="11" t="s">
        <v>1614</v>
      </c>
      <c r="B2658" s="9">
        <v>42143</v>
      </c>
      <c r="C2658" s="40"/>
    </row>
    <row r="2659" spans="1:3" ht="15.75" x14ac:dyDescent="0.25">
      <c r="A2659" s="8" t="s">
        <v>2916</v>
      </c>
      <c r="B2659" s="15" t="s">
        <v>2917</v>
      </c>
      <c r="C2659" s="39"/>
    </row>
    <row r="2660" spans="1:3" ht="31.5" x14ac:dyDescent="0.25">
      <c r="A2660" s="11" t="s">
        <v>509</v>
      </c>
      <c r="B2660" s="9">
        <v>40133</v>
      </c>
      <c r="C2660" s="40"/>
    </row>
    <row r="2661" spans="1:3" ht="15.75" x14ac:dyDescent="0.25">
      <c r="A2661" s="11" t="s">
        <v>1634</v>
      </c>
      <c r="B2661" s="9">
        <v>42186</v>
      </c>
      <c r="C2661" s="40"/>
    </row>
    <row r="2662" spans="1:3" ht="15.75" x14ac:dyDescent="0.25">
      <c r="A2662" s="11" t="s">
        <v>819</v>
      </c>
      <c r="B2662" s="9">
        <v>40611</v>
      </c>
      <c r="C2662" s="40"/>
    </row>
    <row r="2663" spans="1:3" ht="15.75" x14ac:dyDescent="0.25">
      <c r="A2663" s="11" t="s">
        <v>315</v>
      </c>
      <c r="B2663" s="9">
        <v>39927</v>
      </c>
      <c r="C2663" s="40"/>
    </row>
  </sheetData>
  <autoFilter ref="A5:C2557" xr:uid="{00000000-0001-0000-0100-000000000000}">
    <sortState xmlns:xlrd2="http://schemas.microsoft.com/office/spreadsheetml/2017/richdata2" ref="A6:C2663">
      <sortCondition ref="A5:A2557"/>
    </sortState>
  </autoFilter>
  <hyperlinks>
    <hyperlink ref="C2581" r:id="rId1" display="https://www.jsheld.com/secure-uploads/BP-Joinder-Letters/WFA-03.01.18.pdf" xr:uid="{990233BD-220E-4E39-82CE-020CB1E4E354}"/>
    <hyperlink ref="C2221" r:id="rId2" display="https://www.jsheld.com/secure-uploads/BP-Joinder-Letters/Stephens-08.05.24.pdf" xr:uid="{4D5C887C-D2F4-4CBC-9CEA-4DA46680B18F}"/>
    <hyperlink ref="C1550" r:id="rId3" display="https://www.jsheld.com/secure-uploads/BP-Joinder-Letters/ML-12.14.09.pdf" xr:uid="{4C4449A4-D7D5-46BF-AFCE-97AB8FEA99FA}"/>
    <hyperlink ref="C1551" r:id="rId4" display="https://www.jsheld.com/secure-uploads/BP-Joinder-Letters/ML-12.22.15.pdf" xr:uid="{00B5A23A-D582-40B0-A46D-49A12726BF48}"/>
    <hyperlink ref="C463" r:id="rId5" display="https://www.jsheld.com/secure-uploads/BP-Joinder-Letters/Cary-Street-Partners-02.09.23.pdf" xr:uid="{766A0E67-7C06-4EB5-9C03-BF4BD0C005B2}"/>
    <hyperlink ref="C462" r:id="rId6" display="https://www.jsheld.com/secure-uploads/BP-Joinder-Letters/Cary-Street-Partners-11.30.21.pdf" xr:uid="{097F7A1F-8CC8-49A1-A9DE-101C62BC3BAB}"/>
    <hyperlink ref="C919" r:id="rId7" display="https://www.jsheld.com/secure-uploads/BP-Joinder-Letters/Folger-Nolan-Fleming-Douglas-Inc.-04.01.25.pdf" xr:uid="{F4978960-F796-4EA5-B40A-745AD77B69B2}"/>
    <hyperlink ref="C1448" r:id="rId8" display="https://www.jsheld.com/secure-uploads/BP-Joinder-Letters/LPL-01.03.10.pdf" xr:uid="{5661466A-88C9-4136-B434-00948DB7C507}"/>
    <hyperlink ref="C1449" r:id="rId9" display="https://www.jsheld.com/secure-uploads/BP-Joinder-Letters/LPL-01.07.19.pdf" xr:uid="{C6F97C92-1EF6-4531-A5FE-CE60F69A6CB6}"/>
    <hyperlink ref="C1450" r:id="rId10" display="https://www.jsheld.com/secure-uploads/BP-Joinder-Letters/LPL-03.07.22.pdf" xr:uid="{66AB643B-87FE-40F1-9585-CD0C950A2F32}"/>
    <hyperlink ref="C1451" r:id="rId11" display="https://www.jsheld.com/secure-uploads/BP-Joinder-Letters/LPL-04.14.23.pdf" xr:uid="{B50AA6CE-3513-44E2-A2CA-E87F53480513}"/>
    <hyperlink ref="C1277" r:id="rId12" display="https://www.jsheld.com/secure-uploads/BP-Joinder-Letters/Janney-08.24.17.pdf" xr:uid="{2CFF4496-8DFD-44AC-8F60-9F3A9881D01E}"/>
    <hyperlink ref="C1898" r:id="rId13" display="https://www.jsheld.com/secure-uploads/BP-Joinder-Letters/Prospera-04.14.23.pdf" xr:uid="{4C904932-520B-4250-BE8C-B150FF7BBAB8}"/>
    <hyperlink ref="C2054" r:id="rId14" display="https://www.jsheld.com/secure-uploads/BP-Joinder-Letters/David-A-Noyes-06.25.13.pdf" xr:uid="{FB7B9447-4D49-4DDE-91D9-E7FF816C0EA0}"/>
    <hyperlink ref="C122" r:id="rId15" display="https://www.jsheld.com/secure-uploads/BP-Joinder-Letters/Ameriprise-Financial-06.11.09.pdf" xr:uid="{F46E2877-2C8F-43F3-BE57-EBA47955D1C8}"/>
    <hyperlink ref="C123" r:id="rId16" display="https://www.jsheld.com/secure-uploads/BP-Joinder-Letters/Ameriprise-Financial-09.25.13.pdf" xr:uid="{6E6CE049-CCCB-4A84-9223-3CB60A8841C3}"/>
    <hyperlink ref="C124" r:id="rId17" display="https://www.jsheld.com/secure-uploads/BP-Joinder-Letters/Ameriprise-Financial-09.12.18.pdf" xr:uid="{517D2642-E5EA-436F-A450-1B3650AEE9FD}"/>
    <hyperlink ref="C125" r:id="rId18" display="https://www.jsheld.com/secure-uploads/BP-Joinder-Letters/Ameriprise-Financial-06.30.21.pdf" xr:uid="{C5EC5059-1F14-48F0-BC18-471E686D0A4B}"/>
    <hyperlink ref="C126" r:id="rId19" display="https://www.jsheld.com/secure-uploads/BP-Joinder-Letters/Ameriprise-Financial-05.23.22.pdf" xr:uid="{0B725A95-2425-4CBF-9F8D-E398F3E28479}"/>
    <hyperlink ref="C127" r:id="rId20" display="https://www.jsheld.com/secure-uploads/BP-Joinder-Letters/Ameriprise-Financial-06.11.09.pdf" xr:uid="{F836839C-7306-47FB-8D4B-488823C6F767}"/>
    <hyperlink ref="C128" r:id="rId21" display="https://www.jsheld.com/secure-uploads/BP-Joinder-Letters/Ameriprise-Financial-09.25.13.pdf" xr:uid="{E8E61A70-9398-41E1-9A3F-FB014F892B80}"/>
    <hyperlink ref="C129" r:id="rId22" display="https://www.jsheld.com/secure-uploads/BP-Joinder-Letters/Ameriprise-Financial-09.12.18.pdf" xr:uid="{04C13175-A09E-4248-ACC7-A4E68A295515}"/>
    <hyperlink ref="C130" r:id="rId23" display="https://www.jsheld.com/secure-uploads/BP-Joinder-Letters/Ameriprise-Financial-06.30.21.pdf" xr:uid="{F29F1A75-1724-4229-90AC-44DD2114BD0D}"/>
    <hyperlink ref="C131" r:id="rId24" display="https://www.jsheld.com/secure-uploads/BP-Joinder-Letters/Ameriprise-Financial-05.23.22.pdf" xr:uid="{8E4416FA-AFBB-4C00-97A0-AAEE736F5344}"/>
    <hyperlink ref="C876" r:id="rId25" display="https://www.jsheld.com/secure-uploads/BP-Joinder-Letters/FinTrust-12.26.17.pdf" xr:uid="{8FC979A7-1D91-4AC8-AC75-8332422054C4}"/>
    <hyperlink ref="C874" r:id="rId26" display="https://www.jsheld.com/secure-uploads/BP-Joinder-Letters/FinTrust-12.26.17.pdf" xr:uid="{E22A5553-830C-405D-A704-9F3C2D6D3BE7}"/>
    <hyperlink ref="C490" r:id="rId27" display="https://www.jsheld.com/secure-uploads/BP-Joinder-Letters/Cetera-01.25.16.pdf" xr:uid="{1A9E9DA4-2033-41AF-A33C-CDF891D3C840}"/>
    <hyperlink ref="C522" r:id="rId28" display="https://www.jsheld.com/secure-uploads/BP-Joinder-Letters/City-Bank-Texas-02.21.12.pdf" xr:uid="{2F81F9E5-8467-4735-B66E-606593BAB86C}"/>
    <hyperlink ref="C1007" r:id="rId29" display="https://www.jsheld.com/secure-uploads/BP-Joinder-Letters/Gitterman-10.23.20.pdf" xr:uid="{1EA0855B-BAB9-46EE-9D3B-6D6A0EDEDD9A}"/>
    <hyperlink ref="C898" r:id="rId30" display="https://www.jsheld.com/secure-uploads/BP-Joinder-Letters/FRS-07.02.12.pdf" xr:uid="{373DC1A5-6EED-4271-AA55-03F271E8153E}"/>
    <hyperlink ref="C899" r:id="rId31" display="https://www.jsheld.com/secure-uploads/BP-Joinder-Letters/FRS-03.21.13.pdf" xr:uid="{AE133311-79D4-430C-9B44-4C350B89720B}"/>
    <hyperlink ref="C900" r:id="rId32" display="https://www.jsheld.com/secure-uploads/BP-Joinder-Letters/FRS-02.06.14.pdf" xr:uid="{6D5430B1-DB7B-4B1F-8E33-49E23E9778B4}"/>
    <hyperlink ref="C2228" r:id="rId33" display="https://www.jsheld.com/secure-uploads/BP-Joinder-Letters/Steward-11.06.24.pdf" xr:uid="{C67FB253-6660-4E17-80C3-426CDBF032C7}"/>
    <hyperlink ref="C1262" r:id="rId34" display="https://www.jsheld.com/secure-uploads/BP-Joinder-Letters/JPMS-02.02.26.pdf" xr:uid="{F8321FA4-2F89-435A-A673-5FFCDD651286}"/>
    <hyperlink ref="C1263" r:id="rId35" display="https://www.jsheld.com/secure-uploads/BP-Joinder-Letters/JPM-04.27.21.pdf" xr:uid="{BD2FBBCE-8286-46BA-81D3-345C8EAE1018}"/>
    <hyperlink ref="C1784" r:id="rId36" display="https://www.jsheld.com/secure-uploads/BP-Joinder-Letters/Park-Avenue-Investment-Advisory-0208.23.pdf" xr:uid="{F77C1D38-C184-4EDB-BA9B-896B5C3357A3}"/>
    <hyperlink ref="C2432" r:id="rId37" display="https://www.jsheld.com/secure-uploads/BP-Joinder-Letters/Truist-09.08.21.pdf" xr:uid="{0173A23E-B676-48C5-BF56-B7D19D6F4ECA}"/>
    <hyperlink ref="C1554" r:id="rId38" display="https://www.jsheld.com/secure-uploads/BP-Joinder-Letters/MetLife-01.07.15.pdf" xr:uid="{37FF4403-D95A-48C5-BB18-6338A2643F96}"/>
    <hyperlink ref="C2328" r:id="rId39" display="https://www.jsheld.com/secure-uploads/BP-Joinder-Letters/TBT-Financial-09.30.15.pdf" xr:uid="{2EEFCE1D-2D39-468D-8F3E-0D4A1D73605D}"/>
    <hyperlink ref="C2571" r:id="rId40" display="https://www.jsheld.com/secure-uploads/BP-Joinder-Letters/WealthSource-03.07.19.pdf" xr:uid="{D62C014F-F32D-41B9-B159-26775815C58D}"/>
    <hyperlink ref="C2572" r:id="rId41" display="https://www.jsheld.com/secure-uploads/BP-Joinder-Letters/WealthSource-02.15.22.pdf" xr:uid="{B3DF6EC0-D27B-4083-8922-7EE2FB439615}"/>
    <hyperlink ref="C1891" r:id="rId42" display="https://www.jsheld.com/secure-uploads/BP-Joinder-Letters/ProEquities-11.29.16.pdf" xr:uid="{8E71DB52-2EF3-4479-A81F-0BF6C4EBB614}"/>
    <hyperlink ref="C408" r:id="rId43" display="https://www.jsheld.com/secure-uploads/BP-Joinder-Letters/Calton-02.01.17.pdf" xr:uid="{0E9091C4-0B70-4789-8CB9-34633B12993D}"/>
    <hyperlink ref="C1900" r:id="rId44" display="https://www.jsheld.com/secure-uploads/BP-Joinder-Letters/Prosperity-Bank-03.15.17.pdf" xr:uid="{3E2A0713-F4EC-4EB0-9A01-F159683B196C}"/>
    <hyperlink ref="C908" r:id="rId45" display="https://www.jsheld.com/secure-uploads/BP-Joinder-Letters/Flaharty-03.28.17.pdf" xr:uid="{7A4E8910-54BC-4693-B0EA-F3772184320F}"/>
    <hyperlink ref="C633" r:id="rId46" display="https://www.jsheld.com/secure-uploads/BP-Joinder-Letters/Cresset-04.19.23.pdf" xr:uid="{C9B985DE-AF63-4643-98F1-886BC6666AF8}"/>
    <hyperlink ref="C634" r:id="rId47" display="https://www.jsheld.com/secure-uploads/BP-Joinder-Letters/Cresset-04.17.24.pdf" xr:uid="{CF30C115-C47E-46F2-B932-E75E49CE38D8}"/>
    <hyperlink ref="C2465" r:id="rId48" display="https://www.jsheld.com/secure-uploads/BP-Joinder-Letters/United-Planners-08.01.17.pdf" xr:uid="{383DD970-F4AA-49C3-A4F6-BA6E524EE59F}"/>
    <hyperlink ref="C1945" r:id="rId49" display="https://www.jsheld.com/secure-uploads/BP-Joinder-Letters/Raymond-James-09.13.17.pdf" xr:uid="{93E3CAFC-CFE0-44F5-A181-1CB3AB8A1068}"/>
    <hyperlink ref="C1460" r:id="rId50" display="https://www.jsheld.com/secure-uploads/BP-Joinder-Letters/LegacyWealth-03.12.18.pdf" xr:uid="{036558E0-F708-4FEA-83A5-98BD82A190A5}"/>
    <hyperlink ref="C515" r:id="rId51" display="https://www.jsheld.com/secure-uploads/BP-Joinder-Letters/Citigroup-Global-Markets-Inc-10.25.13.pdf" xr:uid="{1B01124F-24CE-4673-A98D-0AF52FE005FF}"/>
    <hyperlink ref="C2235" r:id="rId52" display="https://www.jsheld.com/secure-uploads/BP-Joinder-Letters/Stifel-09.08.23.pdf" xr:uid="{5D6983FE-508D-4903-8F18-5A475D8CFE0D}"/>
    <hyperlink ref="C1515" r:id="rId53" display="https://www.jsheld.com/secure-uploads/BP-Joinder-Letters/Matauro-09.27.24.pdf" xr:uid="{BF8E11BD-106A-4D3A-A673-4C141274EA0B}"/>
    <hyperlink ref="C519" r:id="rId54" display="https://www.jsheld.com/secure-uploads/BP-Joinder-Letters/Citizens-Securities-06.13.23.pdf" xr:uid="{3BCF999B-9745-4F9B-ABCD-308698EA63FF}"/>
    <hyperlink ref="C1783" r:id="rId55" display="https://www.jsheld.com/secure-uploads/BP-Joinder-Letters/Park-Avenue-Investment-Advisory-0208.23.pdf" xr:uid="{E88CCA32-E4E1-4DCD-86DD-980D3AD23180}"/>
    <hyperlink ref="C892" r:id="rId56" display="https://www.jsheld.com/secure-uploads/BP-Joinder-Letters/First-Invesments-Planning-01.08.24.pdf" xr:uid="{A3A00C76-98C2-4EB4-874D-B14C5A82E88F}"/>
    <hyperlink ref="C1220" r:id="rId57" display="https://www.jsheld.com/secure-uploads/BP-Joinder-Letters/IAIM-LLC-07.06.22.pdf" xr:uid="{BA063B57-2FB5-4F15-87A4-25EA7D8835D6}"/>
    <hyperlink ref="C1221" r:id="rId58" display="https://www.jsheld.com/secure-uploads/BP-Joinder-Letters/IAIM-LLC-07.06.22.pdf" xr:uid="{1E753A7E-C7FC-4141-91B6-176A913AEF1B}"/>
    <hyperlink ref="C1585" r:id="rId59" display="https://www.jsheld.com/secure-uploads/BP-Joinder-Letters/MassMutual-02.22.22.pdf" xr:uid="{85ADD2F3-72C4-42E5-9EFE-5775197801ED}"/>
    <hyperlink ref="C795" r:id="rId60" display="https://www.jsheld.com/secure-uploads/BP-Joinder-Letters/Equitable-12.07.21.pdf" xr:uid="{BB86B1FF-DE52-4B0F-A698-CB3432E9855B}"/>
    <hyperlink ref="C457" r:id="rId61" display="https://www.jsheld.com/secure-uploads/BP-Joinder-Letters/Carnegie-Investment-09.09.21.pdf" xr:uid="{1248EDBB-EF4E-4DA6-BB2C-0E1027DFF381}"/>
    <hyperlink ref="C2232" r:id="rId62" display="https://www.jsheld.com/secure-uploads/BP-Joinder-Letters/Steward-11.06.24.pdf" xr:uid="{A8484A7B-E34D-40EE-821D-1BFB8878AE5F}"/>
    <hyperlink ref="C2529" r:id="rId63" display="https://www.jsheld.com/secure-uploads/BP-Joinder-Letters/Voya-05.19.20.pdf" xr:uid="{6E106953-9DBC-43F2-BEF0-719E7F47064B}"/>
    <hyperlink ref="C1549" r:id="rId64" display="https://www.jsheld.com/secure-uploads/BP-Joinder-Letters/Merit-06.14.19.pdf" xr:uid="{CE4ABBC6-A727-4206-BA6A-820C74B52B3D}"/>
    <hyperlink ref="C2377" r:id="rId65" display="https://www.jsheld.com/secure-uploads/BP-Joinder-Letters/Thrivent-01.07.21.pdf" xr:uid="{8DE1A80C-5635-41A2-9003-5BEF81BB34AC}"/>
    <hyperlink ref="C2431" r:id="rId66" display="https://www.jsheld.com/secure-uploads/BP-Joinder-Letters/SunTrust-02.01.19.pdf" xr:uid="{57BB5EEF-7968-4B3A-B718-FB1D5F84F431}"/>
    <hyperlink ref="C2430" r:id="rId67" display="https://www.jsheld.com/secure-uploads/BP-Joinder-Letters/SunTrust-11.10.14.pdf" xr:uid="{34047437-12E1-4902-A0CB-B111D2C01BAF}"/>
    <hyperlink ref="C1806" r:id="rId68" display="https://www.jsheld.com/secure-uploads/BP-Joinder-Letters/Peoples-Bank-01.26.17.pdf" xr:uid="{1DCE6C7E-CB5F-49DF-9668-C999514872D7}"/>
    <hyperlink ref="C1447" r:id="rId69" display="https://www.jsheld.com/secure-uploads/BP-Joinder-Letters/LPL-Enterprise-11.15.24.pdf" xr:uid="{294A1097-55B3-4DCF-A6D3-BA729762186C}"/>
    <hyperlink ref="C2230" r:id="rId70" display="https://www.jsheld.com/secure-uploads/BP-Joinder-Letters/Steward-11.06.24.pdf" xr:uid="{1164B4E7-569D-40A7-AA50-B87EB4AED8FA}"/>
    <hyperlink ref="C907" r:id="rId71" display="https://www.jsheld.com/secure-uploads/BP-Joinder-Letters/Flagstar-06.16.23.pdf" xr:uid="{EB4F54DA-AE69-46F4-9274-FEDCEFD7F32A}"/>
    <hyperlink ref="C891" r:id="rId72" display="https://www.jsheld.com/secure-uploads/BP-Joinder-Letters/fnbo-08.24.22.pdf" xr:uid="{B11529D3-4536-4E03-B194-E45A4D596068}"/>
    <hyperlink ref="C516" r:id="rId73" display="https://www.jsheld.com/secure-uploads/BP-Joinder-Letters/Citizens-Bank-10.21.20.pdf" xr:uid="{60253302-9BF0-477C-AFE9-8D36B5FB0C8B}"/>
    <hyperlink ref="C268" r:id="rId74" display="https://www.jsheld.com/secure-uploads/BP-Joinder-Letters/BBT-Securities-11.13.13.pdf" xr:uid="{D87F7A5C-921B-474F-921E-EEB8ABCCE22B}"/>
    <hyperlink ref="C269" r:id="rId75" display="https://www.jsheld.com/secure-uploads/BP-Joinder-Letters/BBT-Securities-12.19.17.pdf" xr:uid="{FA9D027F-57CE-4EA6-8124-6ACB9216A1D0}"/>
    <hyperlink ref="C1174" r:id="rId76" display="https://www.jsheld.com/secure-uploads/BP-Joinder-Letters/BHT-Wealth-Mngmnt-05.11.15.pdf" xr:uid="{D3C766FD-9208-4CEB-8235-F934C44A40D2}"/>
    <hyperlink ref="C417" r:id="rId77" display="https://www.jsheld.com/secure-uploads/BP-Joinder-Letters/Campbell-06.15.21.pdf" xr:uid="{90CEA403-978C-4B64-B637-DF6A96D8C817}"/>
    <hyperlink ref="C1362" r:id="rId78" display="https://www.jsheld.com/secure-uploads/BP-Joinder-Letters/Krilogy-04.10.24.pdf" xr:uid="{CC4A2F6F-FB05-41B6-A366-A6D143C11126}"/>
    <hyperlink ref="C1749" r:id="rId79" display="https://www.jsheld.com/secure-uploads/BP-Joinder-Letters/LFG-02.27.15.pdf" xr:uid="{6ED44DE7-E04C-4528-B69E-3D3381E7537A}"/>
    <hyperlink ref="C901" r:id="rId80" display="https://www.jsheld.com/secure-uploads/BP-Joinder-Letters/First-Republic-Securities-Company-LLC.pdf" xr:uid="{EE6329F4-D6BF-465D-A0CB-A9C04FCF96A1}"/>
    <hyperlink ref="C963" r:id="rId81" display="https://www.jsheld.com/secure-uploads/BP-Joinder-Letters/2018.12.27-Frost-Brokerage-Investment-Services-Qualifications.pdf" xr:uid="{2688FDA4-B124-4430-A08F-DB67E9792825}"/>
    <hyperlink ref="C964" r:id="rId82" display="https://www.jsheld.com/secure-uploads/BP-Joinder-Letters/2018.12.27-Frost-Brokerage-Investment-Services-Qualifications.pdf" xr:uid="{33283086-9FA9-4BFB-8776-1DD7233AC8AD}"/>
    <hyperlink ref="C839" r:id="rId83" display="https://www.jsheld.com/secure-uploads/BP-Joinder-Letters/FBL-MS-FBL-WM-5.20.25.pdf" xr:uid="{2D5D0262-DD68-474D-A0D4-9143E1F73502}"/>
    <hyperlink ref="C840" r:id="rId84" display="https://www.jsheld.com/secure-uploads/BP-Joinder-Letters/FBL-MS-FBL-WM-5.20.25.pdf" xr:uid="{B3739B52-5B9C-496B-BB3E-0F9DCA3E8FD9}"/>
    <hyperlink ref="C1942" r:id="rId85" display="https://www.jsheld.com/secure-uploads/BP-Joinder-Letters/Raymond-James-11.07.12.pdf" xr:uid="{93345464-A7F8-4D68-8626-CE4C94A074C1}"/>
    <hyperlink ref="C835" r:id="rId86" display="https://www.jsheld.com/secure-uploads/BP-Joinder-Letters/Farther-Finance-Advisors-07.21.21.pdf" xr:uid="{F23398D2-F2B3-4F6F-81A6-A7FD4DC368CF}"/>
    <hyperlink ref="C192" r:id="rId87" display="https://www.jsheld.com/secure-uploads/BP-Joinder-Letters/Atlantic-Union-Financial-Consultants-10-10-25.pdf" xr:uid="{58B47565-1737-4E09-B81E-C3E15463438F}"/>
    <hyperlink ref="C1943" r:id="rId88" display="https://www.jsheld.com/secure-uploads/BP-Joinder-Letters/RJFSA-11.14.25_2.pdf" xr:uid="{7DFF9E6A-F094-4809-93C0-8278BD8D505E}"/>
    <hyperlink ref="C1944" r:id="rId89" display="..\..\..\ALL Joinder Qualifications\RJFS - Protocol -Qualification - 11-14-25.pdf" xr:uid="{E5272D97-F685-4A16-816B-FE8E2B294D68}"/>
    <hyperlink ref="C1940" r:id="rId90" display="https://www.jsheld.com/secure-uploads/BP-Joinder-Letters/RJFSA-11.14.25_1.pdf" xr:uid="{4E7B0FC5-DB54-4CCF-8053-2653E17C508B}"/>
    <hyperlink ref="C132" r:id="rId91" display="https://www.jsheld.com/secure-uploads/BP-Joinder-Letters/Ameriprise-Financial-01.05.26.pdf" xr:uid="{2D933576-46A5-4307-AD64-6BE48273806F}"/>
    <hyperlink ref="C2229" r:id="rId92" display="https://www.jsheld.com/secure-uploads/BP-Joinder-Letters/Steward-Partners-01.16.26.pdf" xr:uid="{A07FD45C-F17E-426D-BABA-5692C6F07945}"/>
    <hyperlink ref="C2233" r:id="rId93" display="https://www.jsheld.com/secure-uploads/BP-Joinder-Letters/Steward-Partners-01.16.26.pdf" xr:uid="{188E9AD2-50E4-4320-8CC8-DE32CC20C9D6}"/>
    <hyperlink ref="C2231" r:id="rId94" display="https://www.jsheld.com/secure-uploads/BP-Joinder-Letters/Steward-Partners-01.16.26.pdf" xr:uid="{F6D23F5A-C341-43E4-809D-517B5C216E3E}"/>
    <hyperlink ref="C1264" r:id="rId95" display="https://www.jsheld.com/secure-uploads/BP-Joinder-Letters/JPMS-02.02.26.pdf" xr:uid="{476553BF-FFFA-454F-9214-5100FA5AC211}"/>
    <hyperlink ref="C1278" r:id="rId96" display="https://www.jsheld.com/secure-uploads/BP-Joinder-Letters/Janney-02.11.26.pdf" xr:uid="{1E20AE84-613C-4485-9431-AAFB2358A147}"/>
    <hyperlink ref="C2446" r:id="rId97" display="https://www.jsheld.com/secure-uploads/BP-Joinder-Letters/USBA-02-12-26.pdf" xr:uid="{7DDB2EC9-8F5D-4094-8B49-8EEC0650AB74}"/>
    <hyperlink ref="C1452" r:id="rId98" display="https://www.jsheld.com/secure-uploads/BP-Joinder-Letters/LPL-Financial-04-16-26.pdf" xr:uid="{C44B4212-9A03-4796-B987-DBD6F275653D}"/>
    <hyperlink ref="C1325" r:id="rId99" display="https://www.jsheld.com/secure-uploads/BP-Joinder-Letters/Kestra-Investment-Services-05-18-26.pdf" xr:uid="{AAA9E21A-7109-4A51-8159-F88211CE5067}"/>
    <hyperlink ref="C1324" r:id="rId100" display="https://www.jsheld.com/secure-uploads/BP-Joinder-Letters/Kestra-Advisory-Services-05-26-26.pdf" xr:uid="{2925832D-15DE-466F-B46C-2EAF3A840A2C}"/>
    <hyperlink ref="C2582" r:id="rId101" display="https://www.jsheld.com/secure-uploads/BP-Joinder-Letters/Wells-Fargo-Clearing-Services-06-30-26.pdf" xr:uid="{7D453D47-7B15-4314-B190-F46CAE4C5102}"/>
    <hyperlink ref="C2580" r:id="rId102" display="https://www.jsheld.com/secure-uploads/BP-Joinder-Letters/Wells-Fargo-Financial-Network-06-30-26.pdf" xr:uid="{7AA1448A-D15A-44CF-AEB1-308A4D0CD08C}"/>
    <hyperlink ref="C1883" r:id="rId103" display="https://www.jsheld.com/secure-uploads/BP-Joinder-Letters/Private-Advisor-Group-LLC-11.12.2025.pdf" xr:uid="{3754FB00-0004-42D5-A018-E515403898F0}"/>
    <hyperlink ref="C520" r:id="rId104" display="https://www.jsheld.com/secure-uploads/BP-Joinder-Letters/Citizens-Financial-Group-02.26.24.pdf" xr:uid="{032B7351-2C7E-447D-A133-85499429E4E1}"/>
    <hyperlink ref="C518" r:id="rId105" display="https://www.jsheld.com/secure-uploads/BP-Joinder-Letters/Citizens-Investment-Services-07-27-26.pdf" xr:uid="{49A5E4F6-3983-421D-A1F1-43C5846E92E9}"/>
    <hyperlink ref="C1279" r:id="rId106" display="https://www.jsheld.com/secure-uploads/BP-Joinder-Letters/Janney-Montgomery-LLC-08-07-26.pdf" xr:uid="{AB4F4BBA-5D91-4298-9D7E-F477C2A87D9A}"/>
  </hyperlinks>
  <pageMargins left="0.25" right="0.25" top="0.75" bottom="0.75" header="0.3" footer="0.3"/>
  <pageSetup scale="89" fitToHeight="7" orientation="landscape" horizontalDpi="1200" verticalDpi="1200" r:id="rId107"/>
  <drawing r:id="rId108"/>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TemplafyFormConfiguration><![CDATA[{"formFields":[],"formDataEntries":[]}]]></TemplafyFormConfiguration>
</file>

<file path=customXml/item4.xml><?xml version="1.0" encoding="utf-8"?>
<TemplafyTemplateConfiguration><![CDATA[{"transformationConfigurations":[],"templateName":"JSH Sign In Sheet","templateDescription":"","enableDocumentContentUpdater":false,"version":"2.0"}]]></TemplafyTemplateConfiguration>
</file>

<file path=customXml/item5.xml><?xml version="1.0" encoding="utf-8"?>
<ct:contentTypeSchema xmlns:ct="http://schemas.microsoft.com/office/2006/metadata/contentType" xmlns:ma="http://schemas.microsoft.com/office/2006/metadata/properties/metaAttributes" ct:_="" ma:_="" ma:contentTypeName="Document" ma:contentTypeID="0x01010027102FB9AB93DA4A881B2C09865FE983" ma:contentTypeVersion="4" ma:contentTypeDescription="Create a new document." ma:contentTypeScope="" ma:versionID="b156b3fd6437480d3f7243aa895c3de1">
  <xsd:schema xmlns:xsd="http://www.w3.org/2001/XMLSchema" xmlns:xs="http://www.w3.org/2001/XMLSchema" xmlns:p="http://schemas.microsoft.com/office/2006/metadata/properties" xmlns:ns2="66a42d7d-3ef2-4f5e-b9ca-7906eece8451" targetNamespace="http://schemas.microsoft.com/office/2006/metadata/properties" ma:root="true" ma:fieldsID="18cb4114777b449923d60f5921a5e436" ns2:_="">
    <xsd:import namespace="66a42d7d-3ef2-4f5e-b9ca-7906eece8451"/>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6a42d7d-3ef2-4f5e-b9ca-7906eece845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B9A4E03-2997-4FF4-8DA2-311D5C18A776}">
  <ds:schemaRefs>
    <ds:schemaRef ds:uri="http://schemas.microsoft.com/sharepoint/v3/contenttype/forms"/>
  </ds:schemaRefs>
</ds:datastoreItem>
</file>

<file path=customXml/itemProps2.xml><?xml version="1.0" encoding="utf-8"?>
<ds:datastoreItem xmlns:ds="http://schemas.openxmlformats.org/officeDocument/2006/customXml" ds:itemID="{F5E2666C-2EF5-45C3-BB2F-BC8628481433}">
  <ds:schemaRefs>
    <ds:schemaRef ds:uri="http://schemas.microsoft.com/office/2006/documentManagement/types"/>
    <ds:schemaRef ds:uri="66a42d7d-3ef2-4f5e-b9ca-7906eece8451"/>
    <ds:schemaRef ds:uri="http://schemas.microsoft.com/office/2006/metadata/properties"/>
    <ds:schemaRef ds:uri="http://purl.org/dc/elements/1.1/"/>
    <ds:schemaRef ds:uri="http://schemas.openxmlformats.org/package/2006/metadata/core-properties"/>
    <ds:schemaRef ds:uri="http://purl.org/dc/terms/"/>
    <ds:schemaRef ds:uri="http://purl.org/dc/dcmitype/"/>
    <ds:schemaRef ds:uri="http://schemas.microsoft.com/office/infopath/2007/PartnerControls"/>
    <ds:schemaRef ds:uri="http://www.w3.org/XML/1998/namespace"/>
  </ds:schemaRefs>
</ds:datastoreItem>
</file>

<file path=customXml/itemProps3.xml><?xml version="1.0" encoding="utf-8"?>
<ds:datastoreItem xmlns:ds="http://schemas.openxmlformats.org/officeDocument/2006/customXml" ds:itemID="{B21CE0F3-1DBE-4E94-9212-F0D35E44C0BF}">
  <ds:schemaRefs/>
</ds:datastoreItem>
</file>

<file path=customXml/itemProps4.xml><?xml version="1.0" encoding="utf-8"?>
<ds:datastoreItem xmlns:ds="http://schemas.openxmlformats.org/officeDocument/2006/customXml" ds:itemID="{898C89AD-2B07-4ACC-98EE-180F18F799CD}">
  <ds:schemaRefs/>
</ds:datastoreItem>
</file>

<file path=customXml/itemProps5.xml><?xml version="1.0" encoding="utf-8"?>
<ds:datastoreItem xmlns:ds="http://schemas.openxmlformats.org/officeDocument/2006/customXml" ds:itemID="{C2E2F49D-EAA1-4BDF-BC4E-CB08B6179A4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6a42d7d-3ef2-4f5e-b9ca-7906eece845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7c2b6716-9705-4dc3-8b05-1fdcce14e722}" enabled="1" method="Privileged" siteId="{3511fda9-10f3-422d-b34f-9291a0dd43e7}" contentBits="0" removed="0"/>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vt:i4>
      </vt:variant>
      <vt:variant>
        <vt:lpstr>Named Ranges</vt:lpstr>
      </vt:variant>
      <vt:variant>
        <vt:i4>1</vt:i4>
      </vt:variant>
    </vt:vector>
  </HeadingPairs>
  <TitlesOfParts>
    <vt:vector size="2" baseType="lpstr">
      <vt:lpstr>Sign In Sheet</vt:lpstr>
      <vt:lpstr>'Sign In Sheet'!Print_Titles</vt:lpstr>
    </vt:vector>
  </TitlesOfParts>
  <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Michael Collins</dc:creator>
  <cp:lastModifiedBy>Amber Beridon</cp:lastModifiedBy>
  <dcterms:created xsi:type="dcterms:W3CDTF">2023-11-22T13:06:22Z</dcterms:created>
  <dcterms:modified xsi:type="dcterms:W3CDTF">2026-09-21T16:00:17Z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0x01010027102FB9AB93DA4A881B2C09865FE983</vt:lpwstr>
  </property>
  <property fmtid="{D5CDD505-2E9C-101B-9397-08002B2CF9AE}" pid="3" name="TemplafyTimeStamp">
    <vt:lpwstr>2022-04-26T16:44:58.4144301</vt:lpwstr>
  </property>
  <property fmtid="{D5CDD505-2E9C-101B-9397-08002B2CF9AE}" pid="4" name="TemplafyTenantId">
    <vt:lpwstr>jsheld</vt:lpwstr>
  </property>
  <property fmtid="{D5CDD505-2E9C-101B-9397-08002B2CF9AE}" pid="5" name="TemplafyTemplateId">
    <vt:lpwstr>637865882984144301</vt:lpwstr>
  </property>
  <property fmtid="{D5CDD505-2E9C-101B-9397-08002B2CF9AE}" pid="6" name="TemplafyUserProfileId">
    <vt:lpwstr>637919166625568540</vt:lpwstr>
  </property>
  <property fmtid="{D5CDD505-2E9C-101B-9397-08002B2CF9AE}" pid="7" name="TemplafyFromBlank">
    <vt:bool>false</vt:bool>
  </property>
</Properties>
</file>